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9" r:id="rId9"/>
    <p:sldId id="271" r:id="rId10"/>
    <p:sldId id="263" r:id="rId11"/>
    <p:sldId id="265" r:id="rId12"/>
    <p:sldId id="266" r:id="rId13"/>
    <p:sldId id="267" r:id="rId14"/>
    <p:sldId id="268" r:id="rId15"/>
    <p:sldId id="279" r:id="rId16"/>
    <p:sldId id="280" r:id="rId17"/>
    <p:sldId id="281" r:id="rId18"/>
    <p:sldId id="272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62" autoAdjust="0"/>
    <p:restoredTop sz="94660"/>
  </p:normalViewPr>
  <p:slideViewPr>
    <p:cSldViewPr>
      <p:cViewPr varScale="1">
        <p:scale>
          <a:sx n="67" d="100"/>
          <a:sy n="67" d="100"/>
        </p:scale>
        <p:origin x="-147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A79A0-8946-4CDC-8830-41E6A354AD6B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46B0A-FBA6-43AF-B02D-1CD65B526A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0E592-D93A-40A9-B674-A7EED9FE3881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5C455-D2DF-4AB2-847A-870E59B7740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5C455-D2DF-4AB2-847A-870E59B7740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FBDC9-33FE-4C58-86C8-31180CDD9B5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9987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FBDC9-33FE-4C58-86C8-31180CDD9B5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496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F4EC08-9522-4500-A93E-0BCEA56212D3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AB40C-CC32-4A8D-AB26-7B1C2BB13AF2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6990174-7974-4E6E-B668-381C63010D09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4D70-56BE-4312-BFB1-84D50E20ED55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D71C-3A5E-400C-81AD-369693A12911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EC16F6A-7C66-4294-9DEE-A7956B5472B5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655196D-6A40-4242-BE17-7BCE228A07C0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2978-A968-467D-BD34-7C85F812DA73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134F-D120-4AD2-AE3F-1A8A32D85893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DB4E-FE06-4F41-BA89-DF1B0631514D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2CA89F3-AAA6-4F6F-94FB-05728CC10371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7128DD2-88D9-481E-BCDE-2C83A492C742}" type="datetime1">
              <a:rPr lang="en-US" smtClean="0"/>
              <a:pPr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D4AE05D-05FA-489B-B5E6-A0F14A56B63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43.jpe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image" Target="../media/image42.jpe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jpe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jpe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2214554"/>
            <a:ext cx="7786710" cy="1071570"/>
          </a:xfrm>
        </p:spPr>
        <p:txBody>
          <a:bodyPr>
            <a:noAutofit/>
          </a:bodyPr>
          <a:lstStyle/>
          <a:p>
            <a:r>
              <a:rPr lang="en-US" sz="4400" dirty="0" smtClean="0"/>
              <a:t>RAKOR TIM PEMBINA SAMSAT TINGKAT PROVINSI NTT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28992" y="214290"/>
            <a:ext cx="1214414" cy="1224289"/>
          </a:xfrm>
          <a:prstGeom prst="rect">
            <a:avLst/>
          </a:prstGeom>
        </p:spPr>
      </p:pic>
      <p:pic>
        <p:nvPicPr>
          <p:cNvPr id="5" name="Picture 4" descr="DSCF2849kepalkanan.png"/>
          <p:cNvPicPr>
            <a:picLocks noChangeAspect="1"/>
          </p:cNvPicPr>
          <p:nvPr/>
        </p:nvPicPr>
        <p:blipFill>
          <a:blip r:embed="rId4" cstate="print"/>
          <a:srcRect b="26041"/>
          <a:stretch>
            <a:fillRect/>
          </a:stretch>
        </p:blipFill>
        <p:spPr>
          <a:xfrm>
            <a:off x="5572132" y="857232"/>
            <a:ext cx="4572000" cy="5072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6314" y="214290"/>
            <a:ext cx="1173631" cy="1209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57884" y="214290"/>
            <a:ext cx="1419773" cy="1115340"/>
          </a:xfrm>
          <a:prstGeom prst="rect">
            <a:avLst/>
          </a:prstGeom>
        </p:spPr>
      </p:pic>
      <p:pic>
        <p:nvPicPr>
          <p:cNvPr id="8" name="Picture 7" descr="LOGO DITLANTAS 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1604" y="4500570"/>
            <a:ext cx="1357298" cy="1357298"/>
          </a:xfrm>
          <a:prstGeom prst="rect">
            <a:avLst/>
          </a:prstGeom>
        </p:spPr>
      </p:pic>
      <p:pic>
        <p:nvPicPr>
          <p:cNvPr id="9" name="Picture 8" descr="image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00570"/>
            <a:ext cx="1423978" cy="1423978"/>
          </a:xfrm>
          <a:prstGeom prst="rect">
            <a:avLst/>
          </a:prstGeom>
        </p:spPr>
      </p:pic>
      <p:pic>
        <p:nvPicPr>
          <p:cNvPr id="10" name="Picture 9" descr="pngwing.com - 2023-01-04T133406.644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5984" y="142852"/>
            <a:ext cx="1013958" cy="142876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E05D-05FA-489B-B5E6-A0F14A56B6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39467" y="362713"/>
            <a:ext cx="2580893" cy="935059"/>
            <a:chOff x="4917440" y="127000"/>
            <a:chExt cx="2580893" cy="701294"/>
          </a:xfrm>
        </p:grpSpPr>
        <p:sp>
          <p:nvSpPr>
            <p:cNvPr id="5" name="object 5"/>
            <p:cNvSpPr/>
            <p:nvPr/>
          </p:nvSpPr>
          <p:spPr>
            <a:xfrm>
              <a:off x="4917440" y="127000"/>
              <a:ext cx="2580893" cy="7012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965700" y="154940"/>
              <a:ext cx="2486659" cy="6070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965700" y="154940"/>
              <a:ext cx="2486660" cy="607060"/>
            </a:xfrm>
            <a:custGeom>
              <a:avLst/>
              <a:gdLst/>
              <a:ahLst/>
              <a:cxnLst/>
              <a:rect l="l" t="t" r="r" b="b"/>
              <a:pathLst>
                <a:path w="2486659" h="607060">
                  <a:moveTo>
                    <a:pt x="0" y="607060"/>
                  </a:moveTo>
                  <a:lnTo>
                    <a:pt x="2486659" y="607060"/>
                  </a:lnTo>
                  <a:lnTo>
                    <a:pt x="2486659" y="0"/>
                  </a:lnTo>
                  <a:lnTo>
                    <a:pt x="0" y="0"/>
                  </a:lnTo>
                  <a:lnTo>
                    <a:pt x="0" y="607060"/>
                  </a:lnTo>
                  <a:close/>
                </a:path>
              </a:pathLst>
            </a:custGeom>
            <a:ln w="9524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589269" y="154940"/>
              <a:ext cx="1866900" cy="5918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963159" y="154940"/>
              <a:ext cx="629920" cy="6299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695886" y="1143001"/>
            <a:ext cx="3610535" cy="4437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PERMASALAHAN ERI SAAT INI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85098" y="1943847"/>
            <a:ext cx="5715860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DATA RANMOR BELUM 100% REALTIME, VALID DAN UP TO DATE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785098" y="2683435"/>
            <a:ext cx="5748618" cy="503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PENGESAHAN STNK MASIH MENGGUNAKAN SISTEM BAPENDA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785098" y="3469341"/>
            <a:ext cx="5748618" cy="43030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KENDALA JARINGAN (KONDISI GEOGRAFIS)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785098" y="4681880"/>
            <a:ext cx="5748618" cy="766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KENDALA SINKRONISASI DATA RANMOR DENGAN BAPENDA (PERBEDAAN STRUKTUR DATA YANG MEMERLUKAN KONVERSI)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939" y="4592170"/>
            <a:ext cx="1674159" cy="223221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789043" y="4063161"/>
            <a:ext cx="5748618" cy="43030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IT BAPENDA BELUM TERHUBUNG DENGAN IT ERI KORLANTAS</a:t>
            </a:r>
            <a:endParaRPr lang="en-US" sz="1600" b="1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E05D-05FA-489B-B5E6-A0F14A56B6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33537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0263" y="373743"/>
            <a:ext cx="8009708" cy="6085114"/>
            <a:chOff x="162560" y="127000"/>
            <a:chExt cx="8158480" cy="5016500"/>
          </a:xfrm>
        </p:grpSpPr>
        <p:sp>
          <p:nvSpPr>
            <p:cNvPr id="3" name="object 3"/>
            <p:cNvSpPr/>
            <p:nvPr/>
          </p:nvSpPr>
          <p:spPr>
            <a:xfrm>
              <a:off x="4917439" y="127000"/>
              <a:ext cx="2580893" cy="7012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965700" y="154940"/>
              <a:ext cx="2486659" cy="6070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965700" y="154940"/>
              <a:ext cx="2486660" cy="607060"/>
            </a:xfrm>
            <a:custGeom>
              <a:avLst/>
              <a:gdLst/>
              <a:ahLst/>
              <a:cxnLst/>
              <a:rect l="l" t="t" r="r" b="b"/>
              <a:pathLst>
                <a:path w="2486659" h="607060">
                  <a:moveTo>
                    <a:pt x="0" y="607060"/>
                  </a:moveTo>
                  <a:lnTo>
                    <a:pt x="2486659" y="607060"/>
                  </a:lnTo>
                  <a:lnTo>
                    <a:pt x="2486659" y="0"/>
                  </a:lnTo>
                  <a:lnTo>
                    <a:pt x="0" y="0"/>
                  </a:lnTo>
                  <a:lnTo>
                    <a:pt x="0" y="607060"/>
                  </a:lnTo>
                  <a:close/>
                </a:path>
              </a:pathLst>
            </a:custGeom>
            <a:ln w="9524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588000" y="154940"/>
              <a:ext cx="1866900" cy="5918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963160" y="154940"/>
              <a:ext cx="629920" cy="6299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2560" y="259079"/>
              <a:ext cx="8158480" cy="48844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E05D-05FA-489B-B5E6-A0F14A56B6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488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0392"/>
          <a:stretch/>
        </p:blipFill>
        <p:spPr>
          <a:xfrm>
            <a:off x="214282" y="285728"/>
            <a:ext cx="6528813" cy="60727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E05D-05FA-489B-B5E6-A0F14A56B63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0980"/>
          <a:stretch/>
        </p:blipFill>
        <p:spPr>
          <a:xfrm>
            <a:off x="8384" y="16438"/>
            <a:ext cx="8838733" cy="68415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E05D-05FA-489B-B5E6-A0F14A56B63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15 at 08.47.48 (1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6116" y="2571744"/>
            <a:ext cx="2571744" cy="2571744"/>
          </a:xfrm>
          <a:prstGeom prst="rect">
            <a:avLst/>
          </a:prstGeom>
        </p:spPr>
      </p:pic>
      <p:pic>
        <p:nvPicPr>
          <p:cNvPr id="3" name="Picture 2" descr="WhatsApp Image 2023-03-15 at 08.47.48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2198" y="3929066"/>
            <a:ext cx="2500330" cy="2500330"/>
          </a:xfrm>
          <a:prstGeom prst="rect">
            <a:avLst/>
          </a:prstGeom>
        </p:spPr>
      </p:pic>
      <p:pic>
        <p:nvPicPr>
          <p:cNvPr id="4" name="Picture 3" descr="WhatsApp Image 2023-03-15 at 08.47.49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596" y="1785926"/>
            <a:ext cx="2728868" cy="2728868"/>
          </a:xfrm>
          <a:prstGeom prst="rect">
            <a:avLst/>
          </a:prstGeom>
        </p:spPr>
      </p:pic>
      <p:pic>
        <p:nvPicPr>
          <p:cNvPr id="5" name="Picture 4" descr="WhatsApp Image 2023-03-15 at 09.00.54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00760" y="1142984"/>
            <a:ext cx="2571768" cy="2571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14290"/>
            <a:ext cx="7643834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SUDAH DI DISTRIBUSIKAN KEPADA MASYARAKAT, PENGGUNAAN TNKB BERWARNA PUTIH DI PROVINSI NTT</a:t>
            </a:r>
            <a:endParaRPr lang="en-US" sz="2400" dirty="0"/>
          </a:p>
        </p:txBody>
      </p:sp>
      <p:pic>
        <p:nvPicPr>
          <p:cNvPr id="7" name="Picture 6" descr="LOGO DITLANTAS 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7158" y="5143512"/>
            <a:ext cx="1357298" cy="135729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E05D-05FA-489B-B5E6-A0F14A56B63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3019" y="0"/>
              <a:ext cx="12158980" cy="67995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7000239" cy="67360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60" y="4963158"/>
              <a:ext cx="4488179" cy="18948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98339" y="4945379"/>
              <a:ext cx="2504440" cy="19126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47560" y="3863340"/>
              <a:ext cx="1186433" cy="4320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2919" y="3863340"/>
              <a:ext cx="1140714" cy="4320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47479" y="3863340"/>
              <a:ext cx="785114" cy="4320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618979" y="3863340"/>
              <a:ext cx="1168653" cy="43205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47560" y="4091940"/>
              <a:ext cx="1194053" cy="43205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79740" y="4091940"/>
              <a:ext cx="668274" cy="43205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34400" y="4091940"/>
              <a:ext cx="1501394" cy="43205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19640" y="4091940"/>
              <a:ext cx="1061974" cy="43205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68000" y="4091940"/>
              <a:ext cx="612381" cy="43205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47560" y="4320540"/>
              <a:ext cx="731774" cy="43205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68260" y="4320540"/>
              <a:ext cx="1295653" cy="43205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02040" y="4320540"/>
              <a:ext cx="678433" cy="43205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69400" y="4320540"/>
              <a:ext cx="741933" cy="43205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700260" y="4320540"/>
              <a:ext cx="785114" cy="43205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74300" y="4320540"/>
              <a:ext cx="901953" cy="43205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47560" y="4549140"/>
              <a:ext cx="1308353" cy="43205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94040" y="4549140"/>
              <a:ext cx="901953" cy="43205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82379" y="4549140"/>
              <a:ext cx="711453" cy="43205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380219" y="4549140"/>
              <a:ext cx="1041653" cy="43205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60000" y="4549140"/>
              <a:ext cx="625094" cy="43205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574019" y="4549140"/>
              <a:ext cx="658101" cy="43205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47560" y="4777740"/>
              <a:ext cx="1295653" cy="43205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81340" y="4777740"/>
              <a:ext cx="891794" cy="43205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62060" y="4777740"/>
              <a:ext cx="739394" cy="43205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39579" y="4777740"/>
              <a:ext cx="645414" cy="43205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429256" y="1857365"/>
            <a:ext cx="2913724" cy="41062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33591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Menerbitkan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telegram Kapolri Nomor: 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ST/2553/XI/YAN.1.2./</a:t>
            </a:r>
            <a:r>
              <a:rPr sz="1400" spc="-10">
                <a:solidFill>
                  <a:srgbClr val="FFFFFF"/>
                </a:solidFill>
                <a:latin typeface="Arial"/>
                <a:cs typeface="Arial"/>
              </a:rPr>
              <a:t>2022 </a:t>
            </a:r>
            <a:r>
              <a:rPr sz="1400" smtClean="0">
                <a:solidFill>
                  <a:srgbClr val="FFFFFF"/>
                </a:solidFill>
                <a:latin typeface="Arial"/>
                <a:cs typeface="Arial"/>
              </a:rPr>
              <a:t>tan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smtClean="0">
                <a:solidFill>
                  <a:srgbClr val="FFFFFF"/>
                </a:solidFill>
                <a:latin typeface="Arial"/>
                <a:cs typeface="Arial"/>
              </a:rPr>
              <a:t>gal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16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November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2022 tentang moratorium  penerbitan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STNK dan TNKB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Khusus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atau  Rahasia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Melakukan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Penindakan Ranmor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penggunaan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TNKB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Khusus/rahasia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illegal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"/>
              <a:cs typeface="Arial"/>
            </a:endParaRPr>
          </a:p>
          <a:p>
            <a:pPr marL="12700" marR="2095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Melakukan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sosialisasi terkait penerbitan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TNKB dan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tidak melaksanakan pungutan lain  diluar PNBP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yang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telah diatur dalam PP NO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76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TH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2020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tentang Jenis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dan 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Tarif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atas jenis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PNBP yang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berlaku pada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Polri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357818" y="928670"/>
            <a:ext cx="3000395" cy="8438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450465" algn="l"/>
              </a:tabLst>
            </a:pPr>
            <a:r>
              <a:rPr sz="1800" spc="-114">
                <a:latin typeface="Arial"/>
                <a:cs typeface="Arial"/>
              </a:rPr>
              <a:t>UPAYA </a:t>
            </a:r>
            <a:r>
              <a:rPr lang="en-US" sz="1800" spc="-114" dirty="0" smtClean="0">
                <a:latin typeface="Arial"/>
                <a:cs typeface="Arial"/>
              </a:rPr>
              <a:t> </a:t>
            </a:r>
            <a:r>
              <a:rPr sz="1800" spc="-10" smtClean="0">
                <a:latin typeface="Arial"/>
                <a:cs typeface="Arial"/>
              </a:rPr>
              <a:t>PENCEGAHAN </a:t>
            </a:r>
            <a:r>
              <a:rPr sz="1800" spc="-5">
                <a:latin typeface="Arial"/>
                <a:cs typeface="Arial"/>
              </a:rPr>
              <a:t>TNKB  </a:t>
            </a:r>
            <a:r>
              <a:rPr sz="1800" spc="-5" smtClean="0">
                <a:latin typeface="Arial"/>
                <a:cs typeface="Arial"/>
              </a:rPr>
              <a:t>KHUSU</a:t>
            </a:r>
            <a:r>
              <a:rPr sz="1800" smtClean="0">
                <a:latin typeface="Arial"/>
                <a:cs typeface="Arial"/>
              </a:rPr>
              <a:t>S</a:t>
            </a:r>
            <a:r>
              <a:rPr sz="1800" spc="-5" smtClean="0">
                <a:latin typeface="Arial"/>
                <a:cs typeface="Arial"/>
              </a:rPr>
              <a:t>/R</a:t>
            </a:r>
            <a:r>
              <a:rPr sz="1800" spc="-45" smtClean="0">
                <a:latin typeface="Arial"/>
                <a:cs typeface="Arial"/>
              </a:rPr>
              <a:t>A</a:t>
            </a:r>
            <a:r>
              <a:rPr sz="1800" spc="10" smtClean="0">
                <a:latin typeface="Arial"/>
                <a:cs typeface="Arial"/>
              </a:rPr>
              <a:t>H</a:t>
            </a:r>
            <a:r>
              <a:rPr sz="1800" spc="-30" smtClean="0">
                <a:latin typeface="Arial"/>
                <a:cs typeface="Arial"/>
              </a:rPr>
              <a:t>A</a:t>
            </a:r>
            <a:r>
              <a:rPr sz="1800" spc="5" smtClean="0">
                <a:latin typeface="Arial"/>
                <a:cs typeface="Arial"/>
              </a:rPr>
              <a:t>S</a:t>
            </a:r>
            <a:r>
              <a:rPr sz="1800" spc="20" smtClean="0">
                <a:latin typeface="Arial"/>
                <a:cs typeface="Arial"/>
              </a:rPr>
              <a:t>I</a:t>
            </a:r>
            <a:r>
              <a:rPr sz="1800" spc="-5" smtClean="0">
                <a:latin typeface="Arial"/>
                <a:cs typeface="Arial"/>
              </a:rPr>
              <a:t>A</a:t>
            </a:r>
            <a:r>
              <a:rPr lang="en-US" sz="1800" spc="-5" dirty="0" smtClean="0">
                <a:latin typeface="Arial"/>
                <a:cs typeface="Arial"/>
              </a:rPr>
              <a:t> </a:t>
            </a:r>
            <a:r>
              <a:rPr sz="1800" spc="-135" smtClean="0">
                <a:latin typeface="Arial"/>
                <a:cs typeface="Arial"/>
              </a:rPr>
              <a:t>P</a:t>
            </a:r>
            <a:r>
              <a:rPr sz="1800" spc="-70" smtClean="0">
                <a:latin typeface="Arial"/>
                <a:cs typeface="Arial"/>
              </a:rPr>
              <a:t>A</a:t>
            </a:r>
            <a:r>
              <a:rPr sz="1800" smtClean="0">
                <a:latin typeface="Arial"/>
                <a:cs typeface="Arial"/>
              </a:rPr>
              <a:t>L</a:t>
            </a:r>
            <a:r>
              <a:rPr sz="1800" spc="5" smtClean="0">
                <a:latin typeface="Arial"/>
                <a:cs typeface="Arial"/>
              </a:rPr>
              <a:t>S</a:t>
            </a:r>
            <a:r>
              <a:rPr sz="1800" smtClean="0">
                <a:latin typeface="Arial"/>
                <a:cs typeface="Arial"/>
              </a:rPr>
              <a:t>U/IL</a:t>
            </a:r>
            <a:r>
              <a:rPr sz="1800" spc="5" smtClean="0">
                <a:latin typeface="Arial"/>
                <a:cs typeface="Arial"/>
              </a:rPr>
              <a:t>E</a:t>
            </a:r>
            <a:r>
              <a:rPr sz="1800" spc="20" smtClean="0">
                <a:latin typeface="Arial"/>
                <a:cs typeface="Arial"/>
              </a:rPr>
              <a:t>G</a:t>
            </a:r>
            <a:r>
              <a:rPr sz="1800" spc="-70" smtClean="0">
                <a:latin typeface="Arial"/>
                <a:cs typeface="Arial"/>
              </a:rPr>
              <a:t>A</a:t>
            </a:r>
            <a:r>
              <a:rPr sz="1800" smtClean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9143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28662" y="214290"/>
            <a:ext cx="6909911" cy="305435"/>
            <a:chOff x="210820" y="185432"/>
            <a:chExt cx="9213215" cy="305435"/>
          </a:xfrm>
        </p:grpSpPr>
        <p:sp>
          <p:nvSpPr>
            <p:cNvPr id="4" name="object 4"/>
            <p:cNvSpPr/>
            <p:nvPr/>
          </p:nvSpPr>
          <p:spPr>
            <a:xfrm>
              <a:off x="210820" y="185432"/>
              <a:ext cx="9212834" cy="3050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300" y="215899"/>
              <a:ext cx="9152890" cy="2440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28662" y="571480"/>
            <a:ext cx="4702016" cy="302895"/>
            <a:chOff x="210820" y="551167"/>
            <a:chExt cx="6269355" cy="302895"/>
          </a:xfrm>
        </p:grpSpPr>
        <p:sp>
          <p:nvSpPr>
            <p:cNvPr id="7" name="object 7"/>
            <p:cNvSpPr/>
            <p:nvPr/>
          </p:nvSpPr>
          <p:spPr>
            <a:xfrm>
              <a:off x="210820" y="551167"/>
              <a:ext cx="6268974" cy="3025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1300" y="581672"/>
              <a:ext cx="6208014" cy="2420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450455" y="2560321"/>
            <a:ext cx="1596581" cy="21694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00958" y="2643182"/>
            <a:ext cx="1441133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3175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rlito"/>
                <a:cs typeface="Carlito"/>
              </a:rPr>
              <a:t>PEMBERIAN </a:t>
            </a:r>
            <a:r>
              <a:rPr sz="1200" b="1" spc="-10" dirty="0">
                <a:latin typeface="Carlito"/>
                <a:cs typeface="Carlito"/>
              </a:rPr>
              <a:t>ALOKASI </a:t>
            </a:r>
            <a:r>
              <a:rPr sz="1200" b="1" dirty="0">
                <a:latin typeface="Carlito"/>
                <a:cs typeface="Carlito"/>
              </a:rPr>
              <a:t>NRKB  </a:t>
            </a:r>
            <a:r>
              <a:rPr sz="1200" b="1" spc="-10" dirty="0">
                <a:latin typeface="Carlito"/>
                <a:cs typeface="Carlito"/>
              </a:rPr>
              <a:t>DAN </a:t>
            </a:r>
            <a:r>
              <a:rPr sz="1200" b="1" spc="-5" dirty="0">
                <a:latin typeface="Carlito"/>
                <a:cs typeface="Carlito"/>
              </a:rPr>
              <a:t>PENGIRIMAN </a:t>
            </a:r>
            <a:r>
              <a:rPr sz="1200" b="1" spc="-60" dirty="0">
                <a:latin typeface="Carlito"/>
                <a:cs typeface="Carlito"/>
              </a:rPr>
              <a:t>DATA </a:t>
            </a:r>
            <a:r>
              <a:rPr sz="1200" b="1" spc="-10" dirty="0">
                <a:latin typeface="Carlito"/>
                <a:cs typeface="Carlito"/>
              </a:rPr>
              <a:t>STNK  </a:t>
            </a:r>
            <a:r>
              <a:rPr sz="1200" b="1" spc="-5" dirty="0">
                <a:latin typeface="Carlito"/>
                <a:cs typeface="Carlito"/>
              </a:rPr>
              <a:t>KHUSUS/RAHASIA </a:t>
            </a:r>
            <a:r>
              <a:rPr sz="1200" b="1" dirty="0">
                <a:latin typeface="Carlito"/>
                <a:cs typeface="Carlito"/>
              </a:rPr>
              <a:t>KE  </a:t>
            </a:r>
            <a:r>
              <a:rPr sz="1200" b="1" spc="-15" dirty="0">
                <a:latin typeface="Carlito"/>
                <a:cs typeface="Carlito"/>
              </a:rPr>
              <a:t>DIRLANTAS </a:t>
            </a:r>
            <a:r>
              <a:rPr sz="1200" b="1" spc="-5" dirty="0">
                <a:latin typeface="Carlito"/>
                <a:cs typeface="Carlito"/>
              </a:rPr>
              <a:t>PMJ </a:t>
            </a:r>
            <a:r>
              <a:rPr sz="1200" b="1" dirty="0">
                <a:latin typeface="Carlito"/>
                <a:cs typeface="Carlito"/>
              </a:rPr>
              <a:t>UTK </a:t>
            </a:r>
            <a:r>
              <a:rPr sz="1200" b="1" spc="-20" dirty="0">
                <a:latin typeface="Carlito"/>
                <a:cs typeface="Carlito"/>
              </a:rPr>
              <a:t>TINGKAT  </a:t>
            </a:r>
            <a:r>
              <a:rPr sz="1200" b="1" spc="-35" dirty="0">
                <a:latin typeface="Carlito"/>
                <a:cs typeface="Carlito"/>
              </a:rPr>
              <a:t>PUSAT </a:t>
            </a:r>
            <a:r>
              <a:rPr sz="1200" b="1" spc="-10" dirty="0">
                <a:latin typeface="Carlito"/>
                <a:cs typeface="Carlito"/>
              </a:rPr>
              <a:t>DAN </a:t>
            </a:r>
            <a:r>
              <a:rPr sz="1200" b="1" spc="-15" dirty="0">
                <a:latin typeface="Carlito"/>
                <a:cs typeface="Carlito"/>
              </a:rPr>
              <a:t>DIRLANTAS  </a:t>
            </a:r>
            <a:r>
              <a:rPr sz="1200" b="1" spc="-20" dirty="0">
                <a:latin typeface="Carlito"/>
                <a:cs typeface="Carlito"/>
              </a:rPr>
              <a:t>LAINNYA </a:t>
            </a:r>
            <a:r>
              <a:rPr sz="1200" b="1" spc="-5" dirty="0">
                <a:latin typeface="Carlito"/>
                <a:cs typeface="Carlito"/>
              </a:rPr>
              <a:t>UTK </a:t>
            </a:r>
            <a:r>
              <a:rPr sz="1200" b="1" spc="-20" dirty="0">
                <a:latin typeface="Carlito"/>
                <a:cs typeface="Carlito"/>
              </a:rPr>
              <a:t>TINGKAT  </a:t>
            </a:r>
            <a:r>
              <a:rPr sz="1200" b="1" spc="-10" dirty="0">
                <a:latin typeface="Carlito"/>
                <a:cs typeface="Carlito"/>
              </a:rPr>
              <a:t>DAERAH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1571612"/>
            <a:ext cx="1357290" cy="566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4282" y="1643050"/>
            <a:ext cx="92869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 Narrow" pitchFamily="34" charset="0"/>
                <a:cs typeface="Arial" pitchFamily="34" charset="0"/>
              </a:rPr>
              <a:t>POLRI </a:t>
            </a:r>
            <a:r>
              <a:rPr sz="1000" b="1" spc="-20" dirty="0">
                <a:latin typeface="Arial Narrow" pitchFamily="34" charset="0"/>
                <a:cs typeface="Arial" pitchFamily="34" charset="0"/>
              </a:rPr>
              <a:t>TINGKAT  D</a:t>
            </a:r>
            <a:r>
              <a:rPr sz="1000" b="1" spc="-10" dirty="0">
                <a:latin typeface="Arial Narrow" pitchFamily="34" charset="0"/>
                <a:cs typeface="Arial" pitchFamily="34" charset="0"/>
              </a:rPr>
              <a:t>A</a:t>
            </a:r>
            <a:r>
              <a:rPr sz="1000" b="1" dirty="0">
                <a:latin typeface="Arial Narrow" pitchFamily="34" charset="0"/>
                <a:cs typeface="Arial" pitchFamily="34" charset="0"/>
              </a:rPr>
              <a:t>/R</a:t>
            </a:r>
            <a:r>
              <a:rPr sz="1000" b="1" spc="-25" dirty="0">
                <a:latin typeface="Arial Narrow" pitchFamily="34" charset="0"/>
                <a:cs typeface="Arial" pitchFamily="34" charset="0"/>
              </a:rPr>
              <a:t>E</a:t>
            </a:r>
            <a:r>
              <a:rPr sz="1000" b="1" spc="-10" dirty="0">
                <a:latin typeface="Arial Narrow" pitchFamily="34" charset="0"/>
                <a:cs typeface="Arial" pitchFamily="34" charset="0"/>
              </a:rPr>
              <a:t>S</a:t>
            </a:r>
            <a:r>
              <a:rPr sz="1000" b="1" dirty="0">
                <a:latin typeface="Arial Narrow" pitchFamily="34" charset="0"/>
                <a:cs typeface="Arial" pitchFamily="34" charset="0"/>
              </a:rPr>
              <a:t>/</a:t>
            </a:r>
            <a:r>
              <a:rPr sz="1000" b="1" spc="-95" dirty="0">
                <a:latin typeface="Arial Narrow" pitchFamily="34" charset="0"/>
                <a:cs typeface="Arial" pitchFamily="34" charset="0"/>
              </a:rPr>
              <a:t>T</a:t>
            </a:r>
            <a:r>
              <a:rPr sz="1000" b="1" spc="-10" dirty="0">
                <a:latin typeface="Arial Narrow" pitchFamily="34" charset="0"/>
                <a:cs typeface="Arial" pitchFamily="34" charset="0"/>
              </a:rPr>
              <a:t>A</a:t>
            </a:r>
            <a:r>
              <a:rPr sz="1000" b="1" dirty="0">
                <a:latin typeface="Arial Narrow" pitchFamily="34" charset="0"/>
                <a:cs typeface="Arial" pitchFamily="34" charset="0"/>
              </a:rPr>
              <a:t>/</a:t>
            </a:r>
            <a:r>
              <a:rPr sz="1000" b="1" spc="-95" dirty="0">
                <a:latin typeface="Arial Narrow" pitchFamily="34" charset="0"/>
                <a:cs typeface="Arial" pitchFamily="34" charset="0"/>
              </a:rPr>
              <a:t>T</a:t>
            </a:r>
            <a:r>
              <a:rPr sz="1000" b="1" spc="-10" dirty="0">
                <a:latin typeface="Arial Narrow" pitchFamily="34" charset="0"/>
                <a:cs typeface="Arial" pitchFamily="34" charset="0"/>
              </a:rPr>
              <a:t>A</a:t>
            </a:r>
            <a:r>
              <a:rPr sz="1000" b="1" spc="5" dirty="0">
                <a:latin typeface="Arial Narrow" pitchFamily="34" charset="0"/>
                <a:cs typeface="Arial" pitchFamily="34" charset="0"/>
              </a:rPr>
              <a:t>B</a:t>
            </a:r>
            <a:r>
              <a:rPr sz="1000" b="1" spc="-25" dirty="0">
                <a:latin typeface="Arial Narrow" pitchFamily="34" charset="0"/>
                <a:cs typeface="Arial" pitchFamily="34" charset="0"/>
              </a:rPr>
              <a:t>E</a:t>
            </a:r>
            <a:r>
              <a:rPr sz="1000" b="1" dirty="0">
                <a:latin typeface="Arial Narrow" pitchFamily="34" charset="0"/>
                <a:cs typeface="Arial" pitchFamily="34" charset="0"/>
              </a:rPr>
              <a:t>S</a:t>
            </a:r>
            <a:endParaRPr sz="100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28728" y="1500174"/>
            <a:ext cx="1813750" cy="813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71604" y="1500174"/>
            <a:ext cx="1420654" cy="835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" algn="ctr">
              <a:lnSpc>
                <a:spcPct val="101600"/>
              </a:lnSpc>
              <a:spcBef>
                <a:spcPts val="90"/>
              </a:spcBef>
            </a:pPr>
            <a:r>
              <a:rPr sz="1050" b="1" dirty="0">
                <a:latin typeface="Carlito"/>
                <a:cs typeface="Carlito"/>
              </a:rPr>
              <a:t>KASATKER KPD KABIDPROPAM  TEMBUSAN KADIV PROPAM DAN  IRWASDA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14942" y="1571612"/>
            <a:ext cx="1815656" cy="8130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357818" y="1643050"/>
            <a:ext cx="1571636" cy="6387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270" algn="ctr">
              <a:lnSpc>
                <a:spcPct val="101699"/>
              </a:lnSpc>
              <a:spcBef>
                <a:spcPts val="85"/>
              </a:spcBef>
            </a:pPr>
            <a:r>
              <a:rPr sz="1000" b="1" dirty="0">
                <a:latin typeface="Arial Narrow" pitchFamily="34" charset="0"/>
                <a:cs typeface="Carlito"/>
              </a:rPr>
              <a:t>PENGIRIMAN </a:t>
            </a:r>
            <a:r>
              <a:rPr sz="1000" b="1" spc="5" dirty="0">
                <a:latin typeface="Arial Narrow" pitchFamily="34" charset="0"/>
                <a:cs typeface="Carlito"/>
              </a:rPr>
              <a:t>REKOM </a:t>
            </a:r>
            <a:r>
              <a:rPr sz="1000" b="1" dirty="0">
                <a:latin typeface="Arial Narrow" pitchFamily="34" charset="0"/>
                <a:cs typeface="Carlito"/>
              </a:rPr>
              <a:t>KEPADA :  KAKORLANTAS POLRI </a:t>
            </a:r>
            <a:r>
              <a:rPr sz="1000" b="1" spc="5" dirty="0">
                <a:latin typeface="Arial Narrow" pitchFamily="34" charset="0"/>
                <a:cs typeface="Carlito"/>
              </a:rPr>
              <a:t>UNTUK </a:t>
            </a:r>
            <a:r>
              <a:rPr sz="1000" b="1" dirty="0">
                <a:latin typeface="Arial Narrow" pitchFamily="34" charset="0"/>
                <a:cs typeface="Carlito"/>
              </a:rPr>
              <a:t>BIT  STNK </a:t>
            </a:r>
            <a:r>
              <a:rPr sz="1000" b="1" spc="5" dirty="0">
                <a:latin typeface="Arial Narrow" pitchFamily="34" charset="0"/>
                <a:cs typeface="Carlito"/>
              </a:rPr>
              <a:t>&amp; </a:t>
            </a:r>
            <a:r>
              <a:rPr sz="1000" b="1" dirty="0">
                <a:latin typeface="Arial Narrow" pitchFamily="34" charset="0"/>
                <a:cs typeface="Carlito"/>
              </a:rPr>
              <a:t>TNKB TEMBUSAN  KABAINTELKAM</a:t>
            </a:r>
            <a:endParaRPr sz="1000">
              <a:latin typeface="Arial Narrow" pitchFamily="34" charset="0"/>
              <a:cs typeface="Carli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57554" y="1571612"/>
            <a:ext cx="1815655" cy="8130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500430" y="1571612"/>
            <a:ext cx="1571636" cy="79637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1270" algn="ctr">
              <a:lnSpc>
                <a:spcPct val="101600"/>
              </a:lnSpc>
              <a:spcBef>
                <a:spcPts val="90"/>
              </a:spcBef>
            </a:pPr>
            <a:r>
              <a:rPr sz="1000" b="1" dirty="0">
                <a:latin typeface="Arial Narrow" pitchFamily="34" charset="0"/>
                <a:cs typeface="Carlito"/>
              </a:rPr>
              <a:t>PERMOHONAN BIT </a:t>
            </a:r>
            <a:r>
              <a:rPr sz="1000" b="1" spc="5" dirty="0">
                <a:latin typeface="Arial Narrow" pitchFamily="34" charset="0"/>
                <a:cs typeface="Carlito"/>
              </a:rPr>
              <a:t>REKOM </a:t>
            </a:r>
            <a:r>
              <a:rPr sz="1000" b="1" dirty="0">
                <a:latin typeface="Arial Narrow" pitchFamily="34" charset="0"/>
                <a:cs typeface="Carlito"/>
              </a:rPr>
              <a:t>KPD  KADIV PROPAM </a:t>
            </a:r>
            <a:r>
              <a:rPr sz="1000" b="1" spc="-5" dirty="0">
                <a:latin typeface="Arial Narrow" pitchFamily="34" charset="0"/>
                <a:cs typeface="Carlito"/>
              </a:rPr>
              <a:t>u.p. </a:t>
            </a:r>
            <a:r>
              <a:rPr sz="1000" b="1" dirty="0">
                <a:latin typeface="Arial Narrow" pitchFamily="34" charset="0"/>
                <a:cs typeface="Carlito"/>
              </a:rPr>
              <a:t>KAROPAMINAL  TEMBUSAN KADIV PROPAM DAN  DIRLANTAS</a:t>
            </a:r>
            <a:endParaRPr sz="1000">
              <a:latin typeface="Arial Narrow" pitchFamily="34" charset="0"/>
              <a:cs typeface="Carli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3000372"/>
            <a:ext cx="1357290" cy="566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85720" y="3017998"/>
            <a:ext cx="1000132" cy="482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6040" algn="just">
              <a:lnSpc>
                <a:spcPct val="101600"/>
              </a:lnSpc>
              <a:spcBef>
                <a:spcPts val="90"/>
              </a:spcBef>
            </a:pPr>
            <a:r>
              <a:rPr sz="1000" b="1" dirty="0">
                <a:latin typeface="Arial Narrow" pitchFamily="34" charset="0"/>
                <a:cs typeface="Carlito"/>
              </a:rPr>
              <a:t>TNI/INSTANSI  PEMERINTAH  TINGKAT</a:t>
            </a:r>
            <a:r>
              <a:rPr sz="1000" b="1" spc="-30" dirty="0">
                <a:latin typeface="Arial Narrow" pitchFamily="34" charset="0"/>
                <a:cs typeface="Carlito"/>
              </a:rPr>
              <a:t> </a:t>
            </a:r>
            <a:r>
              <a:rPr sz="1000" b="1" dirty="0">
                <a:latin typeface="Arial Narrow" pitchFamily="34" charset="0"/>
                <a:cs typeface="Carlito"/>
              </a:rPr>
              <a:t>PUSAT</a:t>
            </a:r>
            <a:endParaRPr sz="1000">
              <a:latin typeface="Arial Narrow" pitchFamily="34" charset="0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28728" y="2928934"/>
            <a:ext cx="1785950" cy="8130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00166" y="2928934"/>
            <a:ext cx="1643074" cy="7927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Arial Narrow" pitchFamily="34" charset="0"/>
                <a:cs typeface="Carlito"/>
              </a:rPr>
              <a:t>KASATKER KPD DIRINTELKAM</a:t>
            </a:r>
            <a:r>
              <a:rPr sz="1000" b="1" spc="90" dirty="0">
                <a:latin typeface="Arial Narrow" pitchFamily="34" charset="0"/>
                <a:cs typeface="Carlito"/>
              </a:rPr>
              <a:t> </a:t>
            </a:r>
            <a:r>
              <a:rPr sz="1000" b="1" spc="-5" dirty="0">
                <a:latin typeface="Arial Narrow" pitchFamily="34" charset="0"/>
                <a:cs typeface="Carlito"/>
              </a:rPr>
              <a:t>u.p.</a:t>
            </a:r>
            <a:endParaRPr sz="1000">
              <a:latin typeface="Arial Narrow" pitchFamily="34" charset="0"/>
              <a:cs typeface="Carlito"/>
            </a:endParaRPr>
          </a:p>
          <a:p>
            <a:pPr marL="243204" marR="236854" algn="ctr">
              <a:lnSpc>
                <a:spcPct val="101600"/>
              </a:lnSpc>
              <a:spcBef>
                <a:spcPts val="5"/>
              </a:spcBef>
            </a:pPr>
            <a:r>
              <a:rPr sz="1000" b="1" dirty="0">
                <a:latin typeface="Arial Narrow" pitchFamily="34" charset="0"/>
                <a:cs typeface="Carlito"/>
              </a:rPr>
              <a:t>KASI </a:t>
            </a:r>
            <a:r>
              <a:rPr sz="1000" b="1" spc="5" dirty="0">
                <a:latin typeface="Arial Narrow" pitchFamily="34" charset="0"/>
                <a:cs typeface="Carlito"/>
              </a:rPr>
              <a:t>YANMIN</a:t>
            </a:r>
            <a:r>
              <a:rPr sz="1000" b="1" spc="-15" dirty="0">
                <a:latin typeface="Arial Narrow" pitchFamily="34" charset="0"/>
                <a:cs typeface="Carlito"/>
              </a:rPr>
              <a:t> </a:t>
            </a:r>
            <a:r>
              <a:rPr sz="1000" b="1" dirty="0">
                <a:latin typeface="Arial Narrow" pitchFamily="34" charset="0"/>
                <a:cs typeface="Carlito"/>
              </a:rPr>
              <a:t>TEMBUSAN  DIRINTELKAM</a:t>
            </a:r>
            <a:endParaRPr sz="1000">
              <a:latin typeface="Arial Narrow" pitchFamily="34" charset="0"/>
              <a:cs typeface="Carli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57818" y="2857496"/>
            <a:ext cx="1815656" cy="8156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00694" y="2857496"/>
            <a:ext cx="1407795" cy="79637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" algn="ctr">
              <a:lnSpc>
                <a:spcPct val="101600"/>
              </a:lnSpc>
              <a:spcBef>
                <a:spcPts val="90"/>
              </a:spcBef>
            </a:pPr>
            <a:r>
              <a:rPr sz="1000" b="1" dirty="0">
                <a:latin typeface="Arial Narrow" pitchFamily="34" charset="0"/>
                <a:cs typeface="Carlito"/>
              </a:rPr>
              <a:t>PENGIRIMAN </a:t>
            </a:r>
            <a:r>
              <a:rPr sz="1000" b="1" spc="5" dirty="0">
                <a:latin typeface="Arial Narrow" pitchFamily="34" charset="0"/>
                <a:cs typeface="Carlito"/>
              </a:rPr>
              <a:t>REKOM </a:t>
            </a:r>
            <a:r>
              <a:rPr sz="1000" b="1" dirty="0">
                <a:latin typeface="Arial Narrow" pitchFamily="34" charset="0"/>
                <a:cs typeface="Carlito"/>
              </a:rPr>
              <a:t>KEPADA :  KAKORLANTAS POLRI </a:t>
            </a:r>
            <a:r>
              <a:rPr sz="1000" b="1" spc="5" dirty="0">
                <a:latin typeface="Arial Narrow" pitchFamily="34" charset="0"/>
                <a:cs typeface="Carlito"/>
              </a:rPr>
              <a:t>UNTUK </a:t>
            </a:r>
            <a:r>
              <a:rPr sz="1000" b="1" dirty="0">
                <a:latin typeface="Arial Narrow" pitchFamily="34" charset="0"/>
                <a:cs typeface="Carlito"/>
              </a:rPr>
              <a:t>BIT  STNK </a:t>
            </a:r>
            <a:r>
              <a:rPr sz="1000" b="1" spc="5" dirty="0">
                <a:latin typeface="Arial Narrow" pitchFamily="34" charset="0"/>
                <a:cs typeface="Carlito"/>
              </a:rPr>
              <a:t>&amp; </a:t>
            </a:r>
            <a:r>
              <a:rPr sz="1000" b="1" dirty="0">
                <a:latin typeface="Arial Narrow" pitchFamily="34" charset="0"/>
                <a:cs typeface="Carlito"/>
              </a:rPr>
              <a:t>TNKB TEMBUSAN  KADIVPROPAM</a:t>
            </a:r>
            <a:endParaRPr sz="1000">
              <a:latin typeface="Arial Narrow" pitchFamily="34" charset="0"/>
              <a:cs typeface="Carli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28992" y="2928934"/>
            <a:ext cx="1815656" cy="8156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643306" y="3000372"/>
            <a:ext cx="1379696" cy="7232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-5080" algn="ctr">
              <a:lnSpc>
                <a:spcPts val="1120"/>
              </a:lnSpc>
              <a:spcBef>
                <a:spcPts val="140"/>
              </a:spcBef>
            </a:pPr>
            <a:r>
              <a:rPr sz="950" b="1" spc="-10" dirty="0">
                <a:latin typeface="Arial Narrow" pitchFamily="34" charset="0"/>
                <a:cs typeface="Carlito"/>
              </a:rPr>
              <a:t>PERMOHONAN BIT REKOM KPD  KABAINTELKAM u.p. KABID</a:t>
            </a:r>
            <a:r>
              <a:rPr sz="950" b="1" spc="-90" dirty="0">
                <a:latin typeface="Arial Narrow" pitchFamily="34" charset="0"/>
                <a:cs typeface="Carlito"/>
              </a:rPr>
              <a:t> </a:t>
            </a:r>
            <a:r>
              <a:rPr sz="950" b="1" spc="-15" dirty="0">
                <a:latin typeface="Arial Narrow" pitchFamily="34" charset="0"/>
                <a:cs typeface="Carlito"/>
              </a:rPr>
              <a:t>YANMAS  </a:t>
            </a:r>
            <a:r>
              <a:rPr sz="950" b="1" spc="-10" dirty="0">
                <a:latin typeface="Arial Narrow" pitchFamily="34" charset="0"/>
                <a:cs typeface="Carlito"/>
              </a:rPr>
              <a:t>TEMBUSAN KABAINTELKAM DAN  DIRLANTAS</a:t>
            </a:r>
            <a:r>
              <a:rPr sz="950" b="1" spc="-25" dirty="0">
                <a:latin typeface="Arial Narrow" pitchFamily="34" charset="0"/>
                <a:cs typeface="Carlito"/>
              </a:rPr>
              <a:t> </a:t>
            </a:r>
            <a:r>
              <a:rPr sz="950" b="1" spc="-15" dirty="0">
                <a:latin typeface="Arial Narrow" pitchFamily="34" charset="0"/>
                <a:cs typeface="Carlito"/>
              </a:rPr>
              <a:t>PMJ</a:t>
            </a:r>
            <a:endParaRPr sz="950">
              <a:latin typeface="Arial Narrow" pitchFamily="34" charset="0"/>
              <a:cs typeface="Carli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4286256"/>
            <a:ext cx="1357290" cy="5666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42844" y="4357694"/>
            <a:ext cx="1143008" cy="482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905" algn="ctr">
              <a:lnSpc>
                <a:spcPct val="101699"/>
              </a:lnSpc>
              <a:spcBef>
                <a:spcPts val="90"/>
              </a:spcBef>
            </a:pPr>
            <a:r>
              <a:rPr sz="1000" b="1" dirty="0">
                <a:latin typeface="Arial Narrow" pitchFamily="34" charset="0"/>
                <a:cs typeface="Carlito"/>
              </a:rPr>
              <a:t>TNI/INSTANSI  PEMERINTAH  TINGKAT</a:t>
            </a:r>
            <a:r>
              <a:rPr sz="1000" b="1" spc="-30" dirty="0">
                <a:latin typeface="Arial Narrow" pitchFamily="34" charset="0"/>
                <a:cs typeface="Carlito"/>
              </a:rPr>
              <a:t> </a:t>
            </a:r>
            <a:r>
              <a:rPr sz="1000" b="1" dirty="0">
                <a:latin typeface="Arial Narrow" pitchFamily="34" charset="0"/>
                <a:cs typeface="Carlito"/>
              </a:rPr>
              <a:t>DAERAH</a:t>
            </a:r>
            <a:endParaRPr sz="1000">
              <a:latin typeface="Arial Narrow" pitchFamily="34" charset="0"/>
              <a:cs typeface="Carli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28728" y="4214818"/>
            <a:ext cx="1815656" cy="8130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71604" y="4286256"/>
            <a:ext cx="151590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latin typeface="Arial Narrow" pitchFamily="34" charset="0"/>
                <a:cs typeface="Carlito"/>
              </a:rPr>
              <a:t>KASATKER </a:t>
            </a:r>
            <a:r>
              <a:rPr sz="1000" b="1" spc="-5" dirty="0">
                <a:latin typeface="Arial Narrow" pitchFamily="34" charset="0"/>
                <a:cs typeface="Carlito"/>
              </a:rPr>
              <a:t>KPD</a:t>
            </a:r>
            <a:r>
              <a:rPr sz="1000" b="1" dirty="0">
                <a:latin typeface="Arial Narrow" pitchFamily="34" charset="0"/>
                <a:cs typeface="Carlito"/>
              </a:rPr>
              <a:t> </a:t>
            </a:r>
            <a:r>
              <a:rPr sz="1000" b="1" spc="-5" dirty="0">
                <a:latin typeface="Arial Narrow" pitchFamily="34" charset="0"/>
                <a:cs typeface="Carlito"/>
              </a:rPr>
              <a:t>DIRINTELKAM</a:t>
            </a:r>
            <a:endParaRPr sz="1000">
              <a:latin typeface="Arial Narrow" pitchFamily="34" charset="0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latin typeface="Arial Narrow" pitchFamily="34" charset="0"/>
                <a:cs typeface="Carlito"/>
              </a:rPr>
              <a:t>u.p. </a:t>
            </a:r>
            <a:r>
              <a:rPr sz="1000" b="1" spc="-5" dirty="0">
                <a:latin typeface="Arial Narrow" pitchFamily="34" charset="0"/>
                <a:cs typeface="Carlito"/>
              </a:rPr>
              <a:t>KASI </a:t>
            </a:r>
            <a:r>
              <a:rPr sz="1000" b="1" spc="-25" dirty="0">
                <a:latin typeface="Arial Narrow" pitchFamily="34" charset="0"/>
                <a:cs typeface="Carlito"/>
              </a:rPr>
              <a:t>YANMIN</a:t>
            </a:r>
            <a:r>
              <a:rPr sz="1000" b="1" spc="25" dirty="0">
                <a:latin typeface="Arial Narrow" pitchFamily="34" charset="0"/>
                <a:cs typeface="Carlito"/>
              </a:rPr>
              <a:t> </a:t>
            </a:r>
            <a:r>
              <a:rPr sz="1000" b="1" spc="-10" dirty="0">
                <a:latin typeface="Arial Narrow" pitchFamily="34" charset="0"/>
                <a:cs typeface="Carlito"/>
              </a:rPr>
              <a:t>TEMBUSAN</a:t>
            </a:r>
            <a:endParaRPr sz="1000">
              <a:latin typeface="Arial Narrow" pitchFamily="34" charset="0"/>
              <a:cs typeface="Carlito"/>
            </a:endParaRPr>
          </a:p>
          <a:p>
            <a:pPr marL="1905" algn="ctr">
              <a:lnSpc>
                <a:spcPct val="100000"/>
              </a:lnSpc>
            </a:pPr>
            <a:r>
              <a:rPr sz="1000" b="1" spc="-5" dirty="0">
                <a:latin typeface="Arial Narrow" pitchFamily="34" charset="0"/>
                <a:cs typeface="Carlito"/>
              </a:rPr>
              <a:t>DIRINTELKAM</a:t>
            </a:r>
            <a:endParaRPr sz="1000">
              <a:latin typeface="Arial Narrow" pitchFamily="34" charset="0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29256" y="4286256"/>
            <a:ext cx="1815656" cy="8130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500694" y="4361871"/>
            <a:ext cx="1643074" cy="6387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1699"/>
              </a:lnSpc>
              <a:spcBef>
                <a:spcPts val="85"/>
              </a:spcBef>
            </a:pPr>
            <a:r>
              <a:rPr sz="1000" b="1" dirty="0">
                <a:latin typeface="Arial Narrow" pitchFamily="34" charset="0"/>
                <a:cs typeface="Carlito"/>
              </a:rPr>
              <a:t>PENGIRIMAN </a:t>
            </a:r>
            <a:r>
              <a:rPr sz="1000" b="1" spc="5" dirty="0">
                <a:latin typeface="Arial Narrow" pitchFamily="34" charset="0"/>
                <a:cs typeface="Carlito"/>
              </a:rPr>
              <a:t>REKOM </a:t>
            </a:r>
            <a:r>
              <a:rPr sz="1000" b="1" dirty="0">
                <a:latin typeface="Arial Narrow" pitchFamily="34" charset="0"/>
                <a:cs typeface="Carlito"/>
              </a:rPr>
              <a:t>KEPADA :  KAKORLANTAS POLRI </a:t>
            </a:r>
            <a:r>
              <a:rPr sz="1000" b="1" spc="5" dirty="0">
                <a:latin typeface="Arial Narrow" pitchFamily="34" charset="0"/>
                <a:cs typeface="Carlito"/>
              </a:rPr>
              <a:t>UNTUK </a:t>
            </a:r>
            <a:r>
              <a:rPr sz="1000" b="1" dirty="0">
                <a:latin typeface="Arial Narrow" pitchFamily="34" charset="0"/>
                <a:cs typeface="Carlito"/>
              </a:rPr>
              <a:t>BIT  STNK </a:t>
            </a:r>
            <a:r>
              <a:rPr sz="1000" b="1" spc="5" dirty="0">
                <a:latin typeface="Arial Narrow" pitchFamily="34" charset="0"/>
                <a:cs typeface="Carlito"/>
              </a:rPr>
              <a:t>&amp; </a:t>
            </a:r>
            <a:r>
              <a:rPr sz="1000" b="1" dirty="0">
                <a:latin typeface="Arial Narrow" pitchFamily="34" charset="0"/>
                <a:cs typeface="Carlito"/>
              </a:rPr>
              <a:t>TNKB TEMBUSAN  KADIVPROPAM</a:t>
            </a:r>
            <a:endParaRPr sz="1000">
              <a:latin typeface="Arial Narrow" pitchFamily="34" charset="0"/>
              <a:cs typeface="Carli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428992" y="4214818"/>
            <a:ext cx="1815656" cy="9286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643306" y="4214818"/>
            <a:ext cx="1379696" cy="86433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-5080" algn="ctr">
              <a:lnSpc>
                <a:spcPts val="1120"/>
              </a:lnSpc>
              <a:spcBef>
                <a:spcPts val="140"/>
              </a:spcBef>
            </a:pPr>
            <a:r>
              <a:rPr sz="950" b="1" spc="-10" dirty="0">
                <a:latin typeface="Arial Narrow" pitchFamily="34" charset="0"/>
                <a:cs typeface="Carlito"/>
              </a:rPr>
              <a:t>PERMOHONAN BIT REKOM KPD  KABAINTELKAM u.p. KABID</a:t>
            </a:r>
            <a:r>
              <a:rPr sz="950" b="1" spc="-90" dirty="0">
                <a:latin typeface="Arial Narrow" pitchFamily="34" charset="0"/>
                <a:cs typeface="Carlito"/>
              </a:rPr>
              <a:t> </a:t>
            </a:r>
            <a:r>
              <a:rPr sz="950" b="1" spc="-15" dirty="0">
                <a:latin typeface="Arial Narrow" pitchFamily="34" charset="0"/>
                <a:cs typeface="Carlito"/>
              </a:rPr>
              <a:t>YANMAS  </a:t>
            </a:r>
            <a:r>
              <a:rPr sz="950" b="1" spc="-10" dirty="0">
                <a:latin typeface="Arial Narrow" pitchFamily="34" charset="0"/>
                <a:cs typeface="Carlito"/>
              </a:rPr>
              <a:t>TEMBUSAN KABAINTELKAM DAN  KABIDPROPAM DAN</a:t>
            </a:r>
            <a:r>
              <a:rPr sz="950" b="1" spc="-55" dirty="0">
                <a:latin typeface="Arial Narrow" pitchFamily="34" charset="0"/>
                <a:cs typeface="Carlito"/>
              </a:rPr>
              <a:t> </a:t>
            </a:r>
            <a:r>
              <a:rPr sz="950" b="1" spc="-10" dirty="0">
                <a:latin typeface="Arial Narrow" pitchFamily="34" charset="0"/>
                <a:cs typeface="Carlito"/>
              </a:rPr>
              <a:t>DIRLANTAS</a:t>
            </a:r>
            <a:endParaRPr sz="950">
              <a:latin typeface="Arial Narrow" pitchFamily="34" charset="0"/>
              <a:cs typeface="Carlito"/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E05D-05FA-489B-B5E6-A0F14A56B63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20" y="218440"/>
            <a:ext cx="6536084" cy="62901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5"/>
              </a:spcBef>
            </a:pPr>
            <a:r>
              <a:rPr sz="4000" spc="-30" dirty="0">
                <a:solidFill>
                  <a:srgbClr val="000000"/>
                </a:solidFill>
              </a:rPr>
              <a:t>KOMPONEN </a:t>
            </a:r>
            <a:r>
              <a:rPr sz="4000" dirty="0">
                <a:solidFill>
                  <a:srgbClr val="000000"/>
                </a:solidFill>
              </a:rPr>
              <a:t>NRKB</a:t>
            </a:r>
            <a:r>
              <a:rPr sz="4000" spc="-30" dirty="0">
                <a:solidFill>
                  <a:srgbClr val="000000"/>
                </a:solidFill>
              </a:rPr>
              <a:t> </a:t>
            </a:r>
            <a:r>
              <a:rPr sz="4000" spc="-5" dirty="0">
                <a:solidFill>
                  <a:srgbClr val="000000"/>
                </a:solidFill>
              </a:rPr>
              <a:t>PILIHAN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214546" y="3030220"/>
            <a:ext cx="5929354" cy="1734820"/>
            <a:chOff x="3296920" y="3030220"/>
            <a:chExt cx="5849620" cy="1734820"/>
          </a:xfrm>
        </p:grpSpPr>
        <p:sp>
          <p:nvSpPr>
            <p:cNvPr id="4" name="object 4"/>
            <p:cNvSpPr/>
            <p:nvPr/>
          </p:nvSpPr>
          <p:spPr>
            <a:xfrm>
              <a:off x="3315970" y="3049270"/>
              <a:ext cx="5811520" cy="1696720"/>
            </a:xfrm>
            <a:custGeom>
              <a:avLst/>
              <a:gdLst/>
              <a:ahLst/>
              <a:cxnLst/>
              <a:rect l="l" t="t" r="r" b="b"/>
              <a:pathLst>
                <a:path w="5811520" h="1696720">
                  <a:moveTo>
                    <a:pt x="5660389" y="0"/>
                  </a:moveTo>
                  <a:lnTo>
                    <a:pt x="151129" y="0"/>
                  </a:lnTo>
                  <a:lnTo>
                    <a:pt x="103371" y="7707"/>
                  </a:lnTo>
                  <a:lnTo>
                    <a:pt x="61886" y="29167"/>
                  </a:lnTo>
                  <a:lnTo>
                    <a:pt x="29167" y="61886"/>
                  </a:lnTo>
                  <a:lnTo>
                    <a:pt x="7707" y="103371"/>
                  </a:lnTo>
                  <a:lnTo>
                    <a:pt x="0" y="151129"/>
                  </a:lnTo>
                  <a:lnTo>
                    <a:pt x="0" y="1545589"/>
                  </a:lnTo>
                  <a:lnTo>
                    <a:pt x="7707" y="1593348"/>
                  </a:lnTo>
                  <a:lnTo>
                    <a:pt x="29167" y="1634833"/>
                  </a:lnTo>
                  <a:lnTo>
                    <a:pt x="61886" y="1667552"/>
                  </a:lnTo>
                  <a:lnTo>
                    <a:pt x="103371" y="1689012"/>
                  </a:lnTo>
                  <a:lnTo>
                    <a:pt x="151129" y="1696719"/>
                  </a:lnTo>
                  <a:lnTo>
                    <a:pt x="5660389" y="1696719"/>
                  </a:lnTo>
                  <a:lnTo>
                    <a:pt x="5708148" y="1689012"/>
                  </a:lnTo>
                  <a:lnTo>
                    <a:pt x="5749633" y="1667552"/>
                  </a:lnTo>
                  <a:lnTo>
                    <a:pt x="5782352" y="1634833"/>
                  </a:lnTo>
                  <a:lnTo>
                    <a:pt x="5803812" y="1593348"/>
                  </a:lnTo>
                  <a:lnTo>
                    <a:pt x="5811520" y="1545589"/>
                  </a:lnTo>
                  <a:lnTo>
                    <a:pt x="5811520" y="151129"/>
                  </a:lnTo>
                  <a:lnTo>
                    <a:pt x="5803812" y="103371"/>
                  </a:lnTo>
                  <a:lnTo>
                    <a:pt x="5782352" y="61886"/>
                  </a:lnTo>
                  <a:lnTo>
                    <a:pt x="5749633" y="29167"/>
                  </a:lnTo>
                  <a:lnTo>
                    <a:pt x="5708148" y="7707"/>
                  </a:lnTo>
                  <a:lnTo>
                    <a:pt x="566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5970" y="3049270"/>
              <a:ext cx="5811520" cy="1696720"/>
            </a:xfrm>
            <a:custGeom>
              <a:avLst/>
              <a:gdLst/>
              <a:ahLst/>
              <a:cxnLst/>
              <a:rect l="l" t="t" r="r" b="b"/>
              <a:pathLst>
                <a:path w="5811520" h="1696720">
                  <a:moveTo>
                    <a:pt x="0" y="151129"/>
                  </a:moveTo>
                  <a:lnTo>
                    <a:pt x="7707" y="103371"/>
                  </a:lnTo>
                  <a:lnTo>
                    <a:pt x="29167" y="61886"/>
                  </a:lnTo>
                  <a:lnTo>
                    <a:pt x="61886" y="29167"/>
                  </a:lnTo>
                  <a:lnTo>
                    <a:pt x="103371" y="7707"/>
                  </a:lnTo>
                  <a:lnTo>
                    <a:pt x="151129" y="0"/>
                  </a:lnTo>
                  <a:lnTo>
                    <a:pt x="5660389" y="0"/>
                  </a:lnTo>
                  <a:lnTo>
                    <a:pt x="5708148" y="7707"/>
                  </a:lnTo>
                  <a:lnTo>
                    <a:pt x="5749633" y="29167"/>
                  </a:lnTo>
                  <a:lnTo>
                    <a:pt x="5782352" y="61886"/>
                  </a:lnTo>
                  <a:lnTo>
                    <a:pt x="5803812" y="103371"/>
                  </a:lnTo>
                  <a:lnTo>
                    <a:pt x="5811520" y="151129"/>
                  </a:lnTo>
                  <a:lnTo>
                    <a:pt x="5811520" y="1545589"/>
                  </a:lnTo>
                  <a:lnTo>
                    <a:pt x="5803812" y="1593348"/>
                  </a:lnTo>
                  <a:lnTo>
                    <a:pt x="5782352" y="1634833"/>
                  </a:lnTo>
                  <a:lnTo>
                    <a:pt x="5749633" y="1667552"/>
                  </a:lnTo>
                  <a:lnTo>
                    <a:pt x="5708148" y="1689012"/>
                  </a:lnTo>
                  <a:lnTo>
                    <a:pt x="5660389" y="1696719"/>
                  </a:lnTo>
                  <a:lnTo>
                    <a:pt x="151129" y="1696719"/>
                  </a:lnTo>
                  <a:lnTo>
                    <a:pt x="103371" y="1689012"/>
                  </a:lnTo>
                  <a:lnTo>
                    <a:pt x="61886" y="1667552"/>
                  </a:lnTo>
                  <a:lnTo>
                    <a:pt x="29167" y="1634833"/>
                  </a:lnTo>
                  <a:lnTo>
                    <a:pt x="7707" y="1593348"/>
                  </a:lnTo>
                  <a:lnTo>
                    <a:pt x="0" y="1545589"/>
                  </a:lnTo>
                  <a:lnTo>
                    <a:pt x="0" y="15112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46232" y="4166871"/>
            <a:ext cx="1354462" cy="431528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5"/>
              </a:spcBef>
            </a:pPr>
            <a:r>
              <a:rPr sz="2800" spc="-130" dirty="0">
                <a:latin typeface="Arial"/>
                <a:cs typeface="Arial"/>
              </a:rPr>
              <a:t>09.99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0298" y="4143380"/>
            <a:ext cx="571504" cy="410369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ts val="3220"/>
              </a:lnSpc>
            </a:pPr>
            <a:r>
              <a:rPr lang="en-US" sz="2800" spc="-350" dirty="0" smtClean="0">
                <a:latin typeface="Arial"/>
                <a:cs typeface="Arial"/>
              </a:rPr>
              <a:t>DH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43768" y="4214818"/>
            <a:ext cx="723900" cy="467359"/>
            <a:chOff x="7960359" y="4180840"/>
            <a:chExt cx="965200" cy="467359"/>
          </a:xfrm>
        </p:grpSpPr>
        <p:sp>
          <p:nvSpPr>
            <p:cNvPr id="9" name="object 9"/>
            <p:cNvSpPr/>
            <p:nvPr/>
          </p:nvSpPr>
          <p:spPr>
            <a:xfrm>
              <a:off x="8458199" y="4196080"/>
              <a:ext cx="467359" cy="4140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60359" y="4180840"/>
              <a:ext cx="467359" cy="467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00826" y="4357694"/>
            <a:ext cx="71819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Arial"/>
                <a:cs typeface="Arial"/>
              </a:rPr>
              <a:t>0000001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57554" y="3071810"/>
            <a:ext cx="62865" cy="1696720"/>
          </a:xfrm>
          <a:custGeom>
            <a:avLst/>
            <a:gdLst/>
            <a:ahLst/>
            <a:cxnLst/>
            <a:rect l="l" t="t" r="r" b="b"/>
            <a:pathLst>
              <a:path w="83820" h="1696720">
                <a:moveTo>
                  <a:pt x="83820" y="0"/>
                </a:moveTo>
                <a:lnTo>
                  <a:pt x="0" y="0"/>
                </a:lnTo>
                <a:lnTo>
                  <a:pt x="0" y="1696720"/>
                </a:lnTo>
                <a:lnTo>
                  <a:pt x="83820" y="1696720"/>
                </a:lnTo>
                <a:lnTo>
                  <a:pt x="8382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00298" y="3214686"/>
            <a:ext cx="500066" cy="820738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ts val="6385"/>
              </a:lnSpc>
            </a:pPr>
            <a:r>
              <a:rPr sz="6600" spc="-325" dirty="0">
                <a:latin typeface="Arial"/>
                <a:cs typeface="Arial"/>
              </a:rPr>
              <a:t>8</a:t>
            </a:r>
            <a:endParaRPr sz="6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0430" y="3143248"/>
            <a:ext cx="3857652" cy="807913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1069">
              <a:lnSpc>
                <a:spcPts val="6345"/>
              </a:lnSpc>
            </a:pPr>
            <a:r>
              <a:rPr lang="en-US" sz="6600" spc="-210" dirty="0" err="1" smtClean="0">
                <a:latin typeface="Arial"/>
                <a:cs typeface="Arial"/>
              </a:rPr>
              <a:t>kupang</a:t>
            </a:r>
            <a:endParaRPr sz="6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65033" y="5139690"/>
            <a:ext cx="1455420" cy="602729"/>
          </a:xfrm>
          <a:prstGeom prst="rect">
            <a:avLst/>
          </a:prstGeom>
          <a:solidFill>
            <a:srgbClr val="FFFFFF"/>
          </a:solidFill>
          <a:ln w="12700">
            <a:solidFill>
              <a:srgbClr val="EC7C3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1850" b="1" dirty="0">
                <a:latin typeface="Carlito"/>
                <a:cs typeface="Carlito"/>
              </a:rPr>
              <a:t>1. </a:t>
            </a:r>
            <a:r>
              <a:rPr sz="1850" b="1" spc="-15" dirty="0">
                <a:latin typeface="Carlito"/>
                <a:cs typeface="Carlito"/>
              </a:rPr>
              <a:t>KODE</a:t>
            </a:r>
            <a:r>
              <a:rPr sz="1850" b="1" spc="-5" dirty="0">
                <a:latin typeface="Carlito"/>
                <a:cs typeface="Carlito"/>
              </a:rPr>
              <a:t> </a:t>
            </a:r>
            <a:r>
              <a:rPr sz="1850" b="1" spc="-50" dirty="0">
                <a:latin typeface="Carlito"/>
                <a:cs typeface="Carlito"/>
              </a:rPr>
              <a:t>WILAYAH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44003" y="1499869"/>
            <a:ext cx="2493645" cy="885498"/>
          </a:xfrm>
          <a:prstGeom prst="rect">
            <a:avLst/>
          </a:prstGeom>
          <a:solidFill>
            <a:srgbClr val="FFFFFF"/>
          </a:solidFill>
          <a:ln w="12700">
            <a:solidFill>
              <a:srgbClr val="EC7C3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1850" b="1" dirty="0">
                <a:latin typeface="Carlito"/>
                <a:cs typeface="Carlito"/>
              </a:rPr>
              <a:t>2. NOMOR </a:t>
            </a:r>
            <a:r>
              <a:rPr sz="1850" b="1" spc="5" dirty="0">
                <a:latin typeface="Carlito"/>
                <a:cs typeface="Carlito"/>
              </a:rPr>
              <a:t>URUT </a:t>
            </a:r>
            <a:r>
              <a:rPr sz="1850" b="1" spc="-10" dirty="0">
                <a:latin typeface="Carlito"/>
                <a:cs typeface="Carlito"/>
              </a:rPr>
              <a:t>REGISTER</a:t>
            </a:r>
            <a:r>
              <a:rPr sz="1850" b="1" spc="114" dirty="0">
                <a:latin typeface="Carlito"/>
                <a:cs typeface="Carlito"/>
              </a:rPr>
              <a:t> </a:t>
            </a:r>
            <a:r>
              <a:rPr sz="1850" b="1" dirty="0">
                <a:latin typeface="Carlito"/>
                <a:cs typeface="Carlito"/>
              </a:rPr>
              <a:t>/</a:t>
            </a:r>
            <a:endParaRPr sz="185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850" b="1" spc="-50" dirty="0">
                <a:latin typeface="Carlito"/>
                <a:cs typeface="Carlito"/>
              </a:rPr>
              <a:t>TANPA </a:t>
            </a:r>
            <a:r>
              <a:rPr sz="1850" b="1" dirty="0">
                <a:latin typeface="Carlito"/>
                <a:cs typeface="Carlito"/>
              </a:rPr>
              <a:t>NOMOR</a:t>
            </a:r>
            <a:r>
              <a:rPr sz="1850" b="1" spc="75" dirty="0">
                <a:latin typeface="Carlito"/>
                <a:cs typeface="Carlito"/>
              </a:rPr>
              <a:t> </a:t>
            </a:r>
            <a:r>
              <a:rPr sz="1850" b="1" spc="5" dirty="0">
                <a:latin typeface="Carlito"/>
                <a:cs typeface="Carlito"/>
              </a:rPr>
              <a:t>URUT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57686" y="1643050"/>
            <a:ext cx="1567815" cy="117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C7C3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0170" marR="107314">
              <a:lnSpc>
                <a:spcPct val="100899"/>
              </a:lnSpc>
              <a:spcBef>
                <a:spcPts val="225"/>
              </a:spcBef>
            </a:pPr>
            <a:r>
              <a:rPr sz="1850" b="1" dirty="0">
                <a:latin typeface="Carlito"/>
                <a:cs typeface="Carlito"/>
              </a:rPr>
              <a:t>3. </a:t>
            </a:r>
            <a:r>
              <a:rPr sz="1850" b="1" spc="-5" dirty="0">
                <a:latin typeface="Carlito"/>
                <a:cs typeface="Carlito"/>
              </a:rPr>
              <a:t>SERI </a:t>
            </a:r>
            <a:r>
              <a:rPr sz="1850" b="1" spc="5" dirty="0">
                <a:latin typeface="Carlito"/>
                <a:cs typeface="Carlito"/>
              </a:rPr>
              <a:t>HURUF </a:t>
            </a:r>
            <a:r>
              <a:rPr sz="1850" b="1" dirty="0">
                <a:latin typeface="Carlito"/>
                <a:cs typeface="Carlito"/>
              </a:rPr>
              <a:t>/  </a:t>
            </a:r>
            <a:r>
              <a:rPr sz="1850" b="1" spc="-50" dirty="0">
                <a:latin typeface="Carlito"/>
                <a:cs typeface="Carlito"/>
              </a:rPr>
              <a:t>TANPA </a:t>
            </a:r>
            <a:r>
              <a:rPr sz="1850" b="1" spc="-5" dirty="0">
                <a:latin typeface="Carlito"/>
                <a:cs typeface="Carlito"/>
              </a:rPr>
              <a:t>SERI</a:t>
            </a:r>
            <a:r>
              <a:rPr sz="1850" b="1" spc="25" dirty="0">
                <a:latin typeface="Carlito"/>
                <a:cs typeface="Carlito"/>
              </a:rPr>
              <a:t> </a:t>
            </a:r>
            <a:r>
              <a:rPr sz="1850" b="1" spc="5" dirty="0">
                <a:latin typeface="Carlito"/>
                <a:cs typeface="Carlito"/>
              </a:rPr>
              <a:t>HURUF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58578" y="5482590"/>
            <a:ext cx="1506854" cy="601447"/>
          </a:xfrm>
          <a:prstGeom prst="rect">
            <a:avLst/>
          </a:prstGeom>
          <a:solidFill>
            <a:srgbClr val="FFFFFF"/>
          </a:solidFill>
          <a:ln w="12700">
            <a:solidFill>
              <a:srgbClr val="EC7C3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50"/>
              </a:spcBef>
            </a:pPr>
            <a:r>
              <a:rPr sz="1850" b="1" dirty="0">
                <a:latin typeface="Carlito"/>
                <a:cs typeface="Carlito"/>
              </a:rPr>
              <a:t>4. </a:t>
            </a:r>
            <a:r>
              <a:rPr sz="1850" b="1" spc="-5" dirty="0">
                <a:latin typeface="Carlito"/>
                <a:cs typeface="Carlito"/>
              </a:rPr>
              <a:t>MASA</a:t>
            </a:r>
            <a:r>
              <a:rPr sz="1850" b="1" spc="30" dirty="0">
                <a:latin typeface="Carlito"/>
                <a:cs typeface="Carlito"/>
              </a:rPr>
              <a:t> </a:t>
            </a:r>
            <a:r>
              <a:rPr sz="1850" b="1" spc="-5" dirty="0">
                <a:latin typeface="Carlito"/>
                <a:cs typeface="Carlito"/>
              </a:rPr>
              <a:t>BERLAKU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14612" y="2428868"/>
            <a:ext cx="2317433" cy="3027677"/>
          </a:xfrm>
          <a:custGeom>
            <a:avLst/>
            <a:gdLst/>
            <a:ahLst/>
            <a:cxnLst/>
            <a:rect l="l" t="t" r="r" b="b"/>
            <a:pathLst>
              <a:path w="3089909" h="3313429">
                <a:moveTo>
                  <a:pt x="114300" y="114300"/>
                </a:moveTo>
                <a:lnTo>
                  <a:pt x="104775" y="95250"/>
                </a:ln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97585"/>
                </a:lnTo>
                <a:lnTo>
                  <a:pt x="76200" y="997585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3089909" h="3313429">
                <a:moveTo>
                  <a:pt x="242824" y="2854579"/>
                </a:moveTo>
                <a:lnTo>
                  <a:pt x="204749" y="2857042"/>
                </a:lnTo>
                <a:lnTo>
                  <a:pt x="180340" y="2480310"/>
                </a:lnTo>
                <a:lnTo>
                  <a:pt x="142240" y="2482850"/>
                </a:lnTo>
                <a:lnTo>
                  <a:pt x="166776" y="2859494"/>
                </a:lnTo>
                <a:lnTo>
                  <a:pt x="128778" y="2861945"/>
                </a:lnTo>
                <a:lnTo>
                  <a:pt x="193167" y="2972308"/>
                </a:lnTo>
                <a:lnTo>
                  <a:pt x="232689" y="2878582"/>
                </a:lnTo>
                <a:lnTo>
                  <a:pt x="242824" y="2854579"/>
                </a:lnTo>
                <a:close/>
              </a:path>
              <a:path w="3089909" h="3313429">
                <a:moveTo>
                  <a:pt x="2537587" y="3196590"/>
                </a:moveTo>
                <a:lnTo>
                  <a:pt x="2499487" y="3198126"/>
                </a:lnTo>
                <a:lnTo>
                  <a:pt x="2471420" y="2490978"/>
                </a:lnTo>
                <a:lnTo>
                  <a:pt x="2433320" y="2492502"/>
                </a:lnTo>
                <a:lnTo>
                  <a:pt x="2461387" y="3199650"/>
                </a:lnTo>
                <a:lnTo>
                  <a:pt x="2423414" y="3201162"/>
                </a:lnTo>
                <a:lnTo>
                  <a:pt x="2485009" y="3313049"/>
                </a:lnTo>
                <a:lnTo>
                  <a:pt x="2527604" y="3218688"/>
                </a:lnTo>
                <a:lnTo>
                  <a:pt x="2537587" y="3196590"/>
                </a:lnTo>
                <a:close/>
              </a:path>
              <a:path w="3089909" h="3313429">
                <a:moveTo>
                  <a:pt x="3089529" y="676656"/>
                </a:moveTo>
                <a:lnTo>
                  <a:pt x="3079381" y="652526"/>
                </a:lnTo>
                <a:lnTo>
                  <a:pt x="3039999" y="558800"/>
                </a:lnTo>
                <a:lnTo>
                  <a:pt x="2975483" y="669036"/>
                </a:lnTo>
                <a:lnTo>
                  <a:pt x="3013456" y="671576"/>
                </a:lnTo>
                <a:lnTo>
                  <a:pt x="2992120" y="994156"/>
                </a:lnTo>
                <a:lnTo>
                  <a:pt x="3030220" y="996569"/>
                </a:lnTo>
                <a:lnTo>
                  <a:pt x="3051441" y="674116"/>
                </a:lnTo>
                <a:lnTo>
                  <a:pt x="3089529" y="676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1-05 at 10.20.31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0"/>
            <a:ext cx="9031111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E05D-05FA-489B-B5E6-A0F14A56B63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ID" sz="4000" dirty="0" smtClean="0"/>
              <a:t>DATA KENDARAAN LUAR YANG BERADA DI WILAYAH NTT BERDASARKAN SKTL</a:t>
            </a:r>
            <a:endParaRPr lang="en-US"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48" y="254390"/>
            <a:ext cx="1877313" cy="5416295"/>
          </a:xfrm>
          <a:prstGeom prst="rect">
            <a:avLst/>
          </a:prstGeom>
        </p:spPr>
      </p:pic>
      <p:pic>
        <p:nvPicPr>
          <p:cNvPr id="5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9508" y="277986"/>
            <a:ext cx="3174492" cy="5416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5373216"/>
            <a:ext cx="1412776" cy="141277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85918" y="1785926"/>
          <a:ext cx="5643602" cy="4214838"/>
        </p:xfrm>
        <a:graphic>
          <a:graphicData uri="http://schemas.openxmlformats.org/drawingml/2006/table">
            <a:tbl>
              <a:tblPr/>
              <a:tblGrid>
                <a:gridCol w="467172"/>
                <a:gridCol w="1067821"/>
                <a:gridCol w="1276380"/>
                <a:gridCol w="1276380"/>
                <a:gridCol w="917659"/>
                <a:gridCol w="638190"/>
              </a:tblGrid>
              <a:tr h="1663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No.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BULAN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JENIS RANMOR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JUMLAH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KET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1706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R2</a:t>
                      </a:r>
                    </a:p>
                  </a:txBody>
                  <a:tcPr marL="8243" marR="8243" marT="824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R4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Januari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87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88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2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Februari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75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76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3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Maret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2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67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69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4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April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4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80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84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5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Mei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57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58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6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Juni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2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79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81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7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Juli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74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75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8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Agustus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3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76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79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9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September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85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86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10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Oktober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4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85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89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11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November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4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76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80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08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12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Desember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82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   83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0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JUMLAH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25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923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             948 </a:t>
                      </a:r>
                    </a:p>
                  </a:txBody>
                  <a:tcPr marL="8243" marR="8243" marT="8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rial Black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xmlns="" val="391413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85728"/>
            <a:ext cx="2071702" cy="857256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 smtClean="0"/>
              <a:t>DASAR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4282" y="1785926"/>
            <a:ext cx="7929618" cy="4500594"/>
          </a:xfrm>
          <a:solidFill>
            <a:schemeClr val="accent1">
              <a:lumMod val="75000"/>
            </a:schemeClr>
          </a:solidFill>
        </p:spPr>
        <p:txBody>
          <a:bodyPr>
            <a:normAutofit fontScale="92500" lnSpcReduction="20000"/>
          </a:bodyPr>
          <a:lstStyle/>
          <a:p>
            <a:pPr marL="604519" lvl="1" indent="-302260">
              <a:lnSpc>
                <a:spcPct val="250000"/>
              </a:lnSpc>
              <a:buFont typeface="+mj-lt"/>
              <a:buAutoNum type="arabicPeriod"/>
            </a:pPr>
            <a:r>
              <a:rPr lang="en-US" sz="1200" dirty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Open Sauce"/>
              </a:rPr>
              <a:t>UNDANG-UNDANG DASAR 1945;</a:t>
            </a:r>
          </a:p>
          <a:p>
            <a:pPr marL="604519" lvl="1" indent="-302260">
              <a:lnSpc>
                <a:spcPct val="250000"/>
              </a:lnSpc>
              <a:buFont typeface="+mj-lt"/>
              <a:buAutoNum type="arabicPeriod"/>
            </a:pPr>
            <a:r>
              <a:rPr lang="en-US" sz="1200" dirty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Open Sauce"/>
              </a:rPr>
              <a:t>UNDANG-UNDANG NO.2 TAHUN 2002 TTG KEPOLISIAN NEGARA REPUBLIK INDONESIA;</a:t>
            </a:r>
          </a:p>
          <a:p>
            <a:pPr marL="604519" lvl="1" indent="-302260">
              <a:lnSpc>
                <a:spcPct val="250000"/>
              </a:lnSpc>
              <a:buFont typeface="+mj-lt"/>
              <a:buAutoNum type="arabicPeriod"/>
            </a:pPr>
            <a:r>
              <a:rPr lang="en-US" sz="1200" dirty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Open Sauce"/>
              </a:rPr>
              <a:t>UNDANG-UNDANG NO.22 TAHUN 2009 TTG LALU LINTAS DAN ANGKUTAN JALAN;</a:t>
            </a:r>
          </a:p>
          <a:p>
            <a:pPr marL="604519" lvl="1" indent="-302260">
              <a:lnSpc>
                <a:spcPct val="250000"/>
              </a:lnSpc>
              <a:buFont typeface="+mj-lt"/>
              <a:buAutoNum type="arabicPeriod"/>
            </a:pPr>
            <a:r>
              <a:rPr lang="en-US" sz="1200" dirty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Open Sauce"/>
              </a:rPr>
              <a:t>PERATURAN PEMERINTAH NO 76 TAHUN 2020 TTG JENIS DAN TARIF ATAS JENIS PNBP YG BERLAKU PADA POLRI;</a:t>
            </a:r>
          </a:p>
          <a:p>
            <a:pPr marL="604519" lvl="1" indent="-302260">
              <a:lnSpc>
                <a:spcPct val="250000"/>
              </a:lnSpc>
              <a:buFont typeface="+mj-lt"/>
              <a:buAutoNum type="arabicPeriod"/>
            </a:pPr>
            <a:r>
              <a:rPr lang="en-US" sz="1200" dirty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Open Sauce"/>
              </a:rPr>
              <a:t>PERATURAN PRESIDEN NOMOR 5</a:t>
            </a:r>
            <a:r>
              <a:rPr lang="id-ID" sz="1200" dirty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Open Sauce"/>
              </a:rPr>
              <a:t> </a:t>
            </a:r>
            <a:r>
              <a:rPr lang="en-US" sz="1200" dirty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Open Sauce"/>
              </a:rPr>
              <a:t>TAHUN 2015 TTG PENYELENGGARAAN SISTEM ADMINISTRASI MANUNGGAL SATU ATAP KENDARAAN BERMOTOR;</a:t>
            </a:r>
          </a:p>
          <a:p>
            <a:pPr marL="604519" lvl="1" indent="-302260">
              <a:lnSpc>
                <a:spcPct val="250000"/>
              </a:lnSpc>
              <a:buFont typeface="+mj-lt"/>
              <a:buAutoNum type="arabicPeriod"/>
            </a:pPr>
            <a:r>
              <a:rPr lang="en-US" sz="1200" dirty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Open Sauce"/>
              </a:rPr>
              <a:t>PERATURAN KEPOLISIAN NOMOR 7 TAHUN 2021 TENTANG REGISTRASI DAN IDENTIFIKASI KENDARAAN </a:t>
            </a:r>
            <a:r>
              <a:rPr lang="en-US" sz="1200" dirty="0" smtClean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Open Sauce"/>
              </a:rPr>
              <a:t>BERMOTOR</a:t>
            </a:r>
            <a:r>
              <a:rPr lang="id-ID" sz="1200" dirty="0" smtClean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Open Sauce"/>
              </a:rPr>
              <a:t>.</a:t>
            </a:r>
            <a:endParaRPr lang="en-US" sz="1200" dirty="0" smtClean="0">
              <a:ln>
                <a:solidFill>
                  <a:srgbClr val="FFFF00"/>
                </a:solidFill>
              </a:ln>
              <a:solidFill>
                <a:srgbClr val="00B0F0"/>
              </a:solidFill>
              <a:latin typeface="Open Sauce"/>
            </a:endParaRPr>
          </a:p>
          <a:p>
            <a:pPr marL="604519" lvl="1" indent="-302260">
              <a:lnSpc>
                <a:spcPct val="250000"/>
              </a:lnSpc>
              <a:buFont typeface="+mj-lt"/>
              <a:buAutoNum type="arabicPeriod"/>
            </a:pPr>
            <a:r>
              <a:rPr lang="en-US" sz="1200" dirty="0" smtClean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Open Sauce"/>
              </a:rPr>
              <a:t>UU  22 TAHUN 2009 PASAL 74 TENTANG  PENGHAPUSAN KENDARAAN BERMOTOR </a:t>
            </a:r>
          </a:p>
          <a:p>
            <a:pPr marL="604519" lvl="1" indent="-302260">
              <a:lnSpc>
                <a:spcPct val="250000"/>
              </a:lnSpc>
              <a:buFont typeface="+mj-lt"/>
              <a:buAutoNum type="arabicPeriod"/>
            </a:pPr>
            <a:endParaRPr lang="en-US" sz="1200" dirty="0">
              <a:solidFill>
                <a:srgbClr val="00B0F0"/>
              </a:solidFill>
            </a:endParaRPr>
          </a:p>
        </p:txBody>
      </p:sp>
      <p:pic>
        <p:nvPicPr>
          <p:cNvPr id="5" name="Picture 4" descr="LOGO DITLANTAS 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5272" y="214290"/>
            <a:ext cx="1000108" cy="10001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5825BB7-4210-4F19-A48E-114580AA3E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472" y="214290"/>
            <a:ext cx="8153400" cy="990600"/>
          </a:xfrm>
          <a:solidFill>
            <a:schemeClr val="bg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2400" dirty="0" smtClean="0"/>
              <a:t>LAPORAN DATA SURAT KENDARAAN TANDA LAPOR KENDARAAN LUAR BERDASARKAN JENIS KENDARAAN DITLANTAS POLDA NTT DAN POLRES JAJARAN  TAHUN 2022 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57356" y="1643050"/>
          <a:ext cx="4929221" cy="1000132"/>
        </p:xfrm>
        <a:graphic>
          <a:graphicData uri="http://schemas.openxmlformats.org/drawingml/2006/table">
            <a:tbl>
              <a:tblPr/>
              <a:tblGrid>
                <a:gridCol w="378132"/>
                <a:gridCol w="1039863"/>
                <a:gridCol w="1039863"/>
                <a:gridCol w="685414"/>
                <a:gridCol w="1137723"/>
                <a:gridCol w="648226"/>
              </a:tblGrid>
              <a:tr h="302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TRUCK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MINIBUS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PICK UP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SEPEDA MOTOR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JUMLAH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697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85918" y="2857496"/>
            <a:ext cx="5072098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Perkiraan</a:t>
            </a:r>
            <a:r>
              <a:rPr lang="en-US" dirty="0" smtClean="0"/>
              <a:t> </a:t>
            </a:r>
            <a:r>
              <a:rPr lang="en-US" dirty="0" err="1" smtClean="0"/>
              <a:t>Pajak</a:t>
            </a:r>
            <a:r>
              <a:rPr lang="en-US" dirty="0" smtClean="0"/>
              <a:t> :</a:t>
            </a:r>
          </a:p>
          <a:p>
            <a:pPr marL="342900" indent="-342900">
              <a:buAutoNum type="arabicPeriod"/>
            </a:pPr>
            <a:r>
              <a:rPr lang="en-US" dirty="0" smtClean="0"/>
              <a:t>Truck 	=  2.000.000 – 10.000.000   </a:t>
            </a:r>
          </a:p>
          <a:p>
            <a:pPr marL="342900" indent="-342900">
              <a:buAutoNum type="arabicPeriod"/>
            </a:pPr>
            <a:r>
              <a:rPr lang="en-US" dirty="0" smtClean="0"/>
              <a:t>Minibus 	=  2.000.000 – 8.000.000</a:t>
            </a:r>
          </a:p>
          <a:p>
            <a:pPr marL="342900" indent="-342900">
              <a:buAutoNum type="arabicPeriod"/>
            </a:pPr>
            <a:r>
              <a:rPr lang="en-US" dirty="0" smtClean="0"/>
              <a:t>Pick Up 	=  1.000.000 – 5.000.000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Sepeda</a:t>
            </a:r>
            <a:r>
              <a:rPr lang="en-US" dirty="0" smtClean="0"/>
              <a:t> Motor 	=  100.000 – 300.000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596" y="5072074"/>
            <a:ext cx="1412776" cy="1412776"/>
          </a:xfrm>
          <a:prstGeom prst="rect">
            <a:avLst/>
          </a:prstGeom>
        </p:spPr>
      </p:pic>
      <p:pic>
        <p:nvPicPr>
          <p:cNvPr id="8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48" y="254390"/>
            <a:ext cx="1877313" cy="5416295"/>
          </a:xfrm>
          <a:prstGeom prst="rect">
            <a:avLst/>
          </a:prstGeom>
        </p:spPr>
      </p:pic>
      <p:pic>
        <p:nvPicPr>
          <p:cNvPr id="9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9508" y="277986"/>
            <a:ext cx="3174492" cy="54162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SARAN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1000100" y="2000240"/>
            <a:ext cx="7408333" cy="345069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ID" dirty="0" err="1" smtClean="0"/>
              <a:t>Diterbitkan</a:t>
            </a:r>
            <a:r>
              <a:rPr lang="en-ID" dirty="0" smtClean="0"/>
              <a:t> </a:t>
            </a:r>
            <a:r>
              <a:rPr lang="en-ID" dirty="0" err="1" smtClean="0"/>
              <a:t>Pergub</a:t>
            </a:r>
            <a:r>
              <a:rPr lang="en-ID" dirty="0" smtClean="0"/>
              <a:t> NTT </a:t>
            </a:r>
            <a:r>
              <a:rPr lang="en-ID" dirty="0" err="1" smtClean="0"/>
              <a:t>tentang</a:t>
            </a:r>
            <a:r>
              <a:rPr lang="en-ID" dirty="0" smtClean="0"/>
              <a:t> </a:t>
            </a:r>
            <a:r>
              <a:rPr lang="en-ID" dirty="0" err="1" smtClean="0"/>
              <a:t>pembebasan</a:t>
            </a:r>
            <a:r>
              <a:rPr lang="en-ID" dirty="0" smtClean="0"/>
              <a:t> BEA </a:t>
            </a:r>
            <a:r>
              <a:rPr lang="en-ID" dirty="0" err="1" smtClean="0"/>
              <a:t>Balik</a:t>
            </a:r>
            <a:r>
              <a:rPr lang="en-ID" dirty="0" smtClean="0"/>
              <a:t> </a:t>
            </a:r>
            <a:r>
              <a:rPr lang="en-ID" dirty="0" err="1" smtClean="0"/>
              <a:t>Nama</a:t>
            </a:r>
            <a:r>
              <a:rPr lang="en-ID" dirty="0" smtClean="0"/>
              <a:t> </a:t>
            </a:r>
            <a:r>
              <a:rPr lang="en-ID" dirty="0" err="1" smtClean="0"/>
              <a:t>Kendaraan</a:t>
            </a:r>
            <a:r>
              <a:rPr lang="en-ID" dirty="0" smtClean="0"/>
              <a:t> </a:t>
            </a:r>
            <a:r>
              <a:rPr lang="en-ID" dirty="0" err="1" smtClean="0"/>
              <a:t>Bermotor</a:t>
            </a:r>
            <a:r>
              <a:rPr lang="en-ID" dirty="0" smtClean="0"/>
              <a:t> </a:t>
            </a:r>
            <a:r>
              <a:rPr lang="en-ID" dirty="0" err="1" smtClean="0"/>
              <a:t>Kedua</a:t>
            </a:r>
            <a:endParaRPr lang="en-ID" dirty="0" smtClean="0"/>
          </a:p>
          <a:p>
            <a:pPr marL="457200" indent="-457200">
              <a:buAutoNum type="arabicPeriod"/>
            </a:pPr>
            <a:r>
              <a:rPr lang="en-ID" dirty="0" err="1" smtClean="0"/>
              <a:t>Meningkatkan</a:t>
            </a:r>
            <a:r>
              <a:rPr lang="en-ID" dirty="0" smtClean="0"/>
              <a:t> </a:t>
            </a:r>
            <a:r>
              <a:rPr lang="en-ID" dirty="0" err="1" smtClean="0"/>
              <a:t>Pajak</a:t>
            </a:r>
            <a:r>
              <a:rPr lang="en-ID" dirty="0" smtClean="0"/>
              <a:t> </a:t>
            </a:r>
            <a:r>
              <a:rPr lang="en-ID" dirty="0" err="1" smtClean="0"/>
              <a:t>Pendapatan</a:t>
            </a:r>
            <a:r>
              <a:rPr lang="en-ID" dirty="0" smtClean="0"/>
              <a:t> Daerah</a:t>
            </a:r>
          </a:p>
          <a:p>
            <a:pPr marL="457200" indent="-457200">
              <a:buAutoNum type="arabicPeriod"/>
            </a:pPr>
            <a:r>
              <a:rPr lang="en-ID" dirty="0" err="1" smtClean="0"/>
              <a:t>Membantu</a:t>
            </a:r>
            <a:r>
              <a:rPr lang="en-ID" dirty="0" smtClean="0"/>
              <a:t> </a:t>
            </a:r>
            <a:r>
              <a:rPr lang="en-ID" dirty="0" err="1" smtClean="0"/>
              <a:t>masyarakat</a:t>
            </a:r>
            <a:r>
              <a:rPr lang="en-ID" dirty="0" smtClean="0"/>
              <a:t> </a:t>
            </a:r>
            <a:r>
              <a:rPr lang="en-ID" dirty="0" err="1" smtClean="0"/>
              <a:t>untuk</a:t>
            </a:r>
            <a:r>
              <a:rPr lang="en-ID" dirty="0" smtClean="0"/>
              <a:t> </a:t>
            </a:r>
            <a:r>
              <a:rPr lang="en-ID" dirty="0" err="1" smtClean="0"/>
              <a:t>Tertib</a:t>
            </a:r>
            <a:r>
              <a:rPr lang="en-ID" dirty="0" smtClean="0"/>
              <a:t> </a:t>
            </a:r>
            <a:r>
              <a:rPr lang="en-ID" dirty="0" err="1" smtClean="0"/>
              <a:t>Administrasi</a:t>
            </a:r>
            <a:r>
              <a:rPr lang="en-ID" dirty="0" smtClean="0"/>
              <a:t> </a:t>
            </a:r>
            <a:r>
              <a:rPr lang="en-ID" dirty="0" err="1" smtClean="0"/>
              <a:t>Registrasi</a:t>
            </a:r>
            <a:r>
              <a:rPr lang="en-ID" dirty="0" smtClean="0"/>
              <a:t> </a:t>
            </a:r>
            <a:r>
              <a:rPr lang="en-ID" dirty="0" err="1" smtClean="0"/>
              <a:t>Kendaraan</a:t>
            </a:r>
            <a:r>
              <a:rPr lang="en-ID" dirty="0" smtClean="0"/>
              <a:t> </a:t>
            </a:r>
            <a:r>
              <a:rPr lang="en-ID" dirty="0" err="1" smtClean="0"/>
              <a:t>Bermotor</a:t>
            </a:r>
            <a:r>
              <a:rPr lang="en-ID" dirty="0" smtClean="0"/>
              <a:t> </a:t>
            </a:r>
            <a:r>
              <a:rPr lang="en-ID" dirty="0" err="1" smtClean="0"/>
              <a:t>Kedua</a:t>
            </a:r>
            <a:endParaRPr lang="en-ID" dirty="0" smtClean="0"/>
          </a:p>
          <a:p>
            <a:pPr marL="457200" indent="-457200">
              <a:buAutoNum type="arabicPeriod"/>
            </a:pPr>
            <a:r>
              <a:rPr lang="en-ID" dirty="0" smtClean="0"/>
              <a:t>Agar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ada</a:t>
            </a:r>
            <a:r>
              <a:rPr lang="en-ID" dirty="0" smtClean="0"/>
              <a:t> </a:t>
            </a:r>
            <a:r>
              <a:rPr lang="en-ID" dirty="0" err="1" smtClean="0"/>
              <a:t>kesulitan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konfirmasi</a:t>
            </a:r>
            <a:r>
              <a:rPr lang="en-ID" dirty="0" smtClean="0"/>
              <a:t> </a:t>
            </a:r>
            <a:r>
              <a:rPr lang="en-ID" dirty="0" err="1" smtClean="0"/>
              <a:t>kendaraan</a:t>
            </a:r>
            <a:r>
              <a:rPr lang="en-ID" dirty="0" smtClean="0"/>
              <a:t> </a:t>
            </a:r>
            <a:r>
              <a:rPr lang="en-ID" dirty="0" err="1" smtClean="0"/>
              <a:t>diluar</a:t>
            </a:r>
            <a:r>
              <a:rPr lang="en-ID" dirty="0" smtClean="0"/>
              <a:t> No Pol NTT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bisa</a:t>
            </a:r>
            <a:r>
              <a:rPr lang="en-ID" dirty="0" smtClean="0"/>
              <a:t> </a:t>
            </a:r>
            <a:r>
              <a:rPr lang="en-ID" dirty="0" err="1" smtClean="0"/>
              <a:t>terintegrasi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sistem</a:t>
            </a:r>
            <a:r>
              <a:rPr lang="en-ID" dirty="0" smtClean="0"/>
              <a:t> ERI </a:t>
            </a:r>
            <a:r>
              <a:rPr lang="en-ID" dirty="0" err="1" smtClean="0"/>
              <a:t>dan</a:t>
            </a:r>
            <a:r>
              <a:rPr lang="en-ID" dirty="0" smtClean="0"/>
              <a:t> ETLE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SEKIAN DAN TERIMAKASIH</a:t>
            </a:r>
            <a:endParaRPr lang="en-US" dirty="0"/>
          </a:p>
        </p:txBody>
      </p:sp>
      <p:pic>
        <p:nvPicPr>
          <p:cNvPr id="4" name="Picture 3" descr="WhatsApp Image 2023-03-14 at 06.53.41 (2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38" y="1428736"/>
            <a:ext cx="6929454" cy="5197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STANDAR PELAYANAN PUBLIK PADA SAMSAT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745170" cy="5429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400" b="1" dirty="0"/>
              <a:t>MEMILIKI STANDAR PELAYANAN PUBLIK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2976" y="2357430"/>
            <a:ext cx="6197600" cy="7547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MEMILIKI SOP PELAYANAN PENERBITAN STNK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28794" y="3429000"/>
            <a:ext cx="6763657" cy="59508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ANTRIAN YANG TERARAH DAN PENGERAS SUARA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00430" y="4143380"/>
            <a:ext cx="4833257" cy="79828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MEMBUAT MAKLUMAT PELAYANAN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000496" y="5143512"/>
            <a:ext cx="4847772" cy="69668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SURVEI KEPUASAN MASYARAKAT</a:t>
            </a:r>
          </a:p>
        </p:txBody>
      </p:sp>
      <p:pic>
        <p:nvPicPr>
          <p:cNvPr id="10" name="Picture 9" descr="LOGO DITLANTAS 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348" y="4857760"/>
            <a:ext cx="1357298" cy="135729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STANDAR PELAYANAN PUBLIK PADA SAMSAT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86050" y="1714488"/>
            <a:ext cx="5965371" cy="7257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SDM YANG BERKOMPETEN (MENGIKUTI SERTIFIKASI)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43108" y="2571744"/>
            <a:ext cx="6197600" cy="7547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KODE ETIK PELAYANAN SAMSAT YANG MENGATUR HAK DAN KEWAJIBAN ANGGOTA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57356" y="3500438"/>
            <a:ext cx="5958115" cy="79828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REWARD DAN PUNNISHMENT BAGI ANGGOTA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2910" y="4500570"/>
            <a:ext cx="6139543" cy="59508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HIMBAUAN WILAYAH BEBAS KORUPSI</a:t>
            </a:r>
          </a:p>
        </p:txBody>
      </p:sp>
      <p:pic>
        <p:nvPicPr>
          <p:cNvPr id="9" name="Picture 8" descr="LOGO DITLANTAS 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82" y="5286388"/>
            <a:ext cx="1357298" cy="135729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STANDAR PELAYANAN PUBLIK PADA SAMSAT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0" y="2285992"/>
            <a:ext cx="5965371" cy="7257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LAPANGAN PARKIR YANG MEMADAI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0" y="3357562"/>
            <a:ext cx="6197600" cy="7547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SISTEM INFORMASI MELALUI MEDIA SOSIAL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0" y="4500570"/>
            <a:ext cx="6186714" cy="112642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RUANG TUNGGU DENGAN FASILITAS YANG LAYAK DAN MEMATUHI PROTOKOL KESEHATAN</a:t>
            </a:r>
          </a:p>
        </p:txBody>
      </p:sp>
      <p:pic>
        <p:nvPicPr>
          <p:cNvPr id="8" name="Picture 7" descr="WhatsApp Image 2022-02-16 at 08.11.54 (2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15074" y="1714488"/>
            <a:ext cx="2505596" cy="1216780"/>
          </a:xfrm>
          <a:prstGeom prst="rect">
            <a:avLst/>
          </a:prstGeom>
        </p:spPr>
      </p:pic>
      <p:pic>
        <p:nvPicPr>
          <p:cNvPr id="9" name="Picture 8" descr="WhatsApp Image 2022-02-16 at 08.11.54 (1)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6286512" y="3071810"/>
            <a:ext cx="2669531" cy="1296391"/>
          </a:xfrm>
          <a:prstGeom prst="rect">
            <a:avLst/>
          </a:prstGeom>
        </p:spPr>
      </p:pic>
      <p:pic>
        <p:nvPicPr>
          <p:cNvPr id="10" name="Picture 9" descr="WhatsApp Image 2022-02-16 at 08.11.54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6512" y="4572008"/>
            <a:ext cx="2586582" cy="125610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1562"/>
          <a:stretch/>
        </p:blipFill>
        <p:spPr>
          <a:xfrm>
            <a:off x="2667891" y="1714488"/>
            <a:ext cx="6476109" cy="4786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589" y="206641"/>
            <a:ext cx="7139035" cy="963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48" y="996231"/>
            <a:ext cx="261948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SAMSAT KELILING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3-03-14 at 16.20.07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348" y="1571612"/>
            <a:ext cx="3238491" cy="2428868"/>
          </a:xfrm>
          <a:prstGeom prst="rect">
            <a:avLst/>
          </a:prstGeom>
        </p:spPr>
      </p:pic>
      <p:pic>
        <p:nvPicPr>
          <p:cNvPr id="5" name="Picture 4" descr="WhatsApp Image 2023-03-14 at 16.14.34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0562" y="1571612"/>
            <a:ext cx="3247990" cy="2435993"/>
          </a:xfrm>
          <a:prstGeom prst="rect">
            <a:avLst/>
          </a:prstGeom>
        </p:spPr>
      </p:pic>
      <p:pic>
        <p:nvPicPr>
          <p:cNvPr id="6" name="Picture 5" descr="WhatsApp Image 2023-03-14 at 16.14.33 (1)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349" y="4143380"/>
            <a:ext cx="3257488" cy="2443116"/>
          </a:xfrm>
          <a:prstGeom prst="rect">
            <a:avLst/>
          </a:prstGeom>
        </p:spPr>
      </p:pic>
      <p:pic>
        <p:nvPicPr>
          <p:cNvPr id="7" name="Picture 6" descr="WhatsApp Image 2023-03-14 at 16.14.33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0562" y="4143380"/>
            <a:ext cx="3214710" cy="24763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720" y="214290"/>
            <a:ext cx="633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SAMLING 01, JALAN W.J </a:t>
            </a:r>
            <a:r>
              <a:rPr lang="en-US" sz="2000" dirty="0" err="1" smtClean="0"/>
              <a:t>Lalamentik</a:t>
            </a:r>
            <a:r>
              <a:rPr lang="en-US" sz="2000" dirty="0" smtClean="0"/>
              <a:t>, </a:t>
            </a:r>
            <a:r>
              <a:rPr lang="en-US" sz="2000" dirty="0" err="1" smtClean="0"/>
              <a:t>Samping</a:t>
            </a:r>
            <a:r>
              <a:rPr lang="en-US" sz="2000" dirty="0" smtClean="0"/>
              <a:t> GOR OEPOI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85786" y="571480"/>
            <a:ext cx="3577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Pukul</a:t>
            </a:r>
            <a:r>
              <a:rPr lang="en-US" sz="2000" dirty="0" smtClean="0"/>
              <a:t> 08.00 WITA – 12.00 WITA</a:t>
            </a:r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hatsApp Image 2023-03-15 at 08.14.17 (1)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5984" y="1643050"/>
            <a:ext cx="3286148" cy="1517561"/>
          </a:xfrm>
        </p:spPr>
      </p:pic>
      <p:pic>
        <p:nvPicPr>
          <p:cNvPr id="5" name="Picture 4" descr="WhatsApp Image 2023-03-15 at 08.14.1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3286124"/>
            <a:ext cx="3393574" cy="1567171"/>
          </a:xfrm>
          <a:prstGeom prst="rect">
            <a:avLst/>
          </a:prstGeom>
        </p:spPr>
      </p:pic>
      <p:pic>
        <p:nvPicPr>
          <p:cNvPr id="7" name="Picture 6" descr="WhatsApp Image 2023-03-15 at 08.14.16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46" y="1643050"/>
            <a:ext cx="3248548" cy="1500198"/>
          </a:xfrm>
          <a:prstGeom prst="rect">
            <a:avLst/>
          </a:prstGeom>
        </p:spPr>
      </p:pic>
      <p:pic>
        <p:nvPicPr>
          <p:cNvPr id="9" name="Picture 8" descr="WhatsApp Image 2023-03-15 at 08.14.15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3050"/>
            <a:ext cx="2028857" cy="4393314"/>
          </a:xfrm>
          <a:prstGeom prst="rect">
            <a:avLst/>
          </a:prstGeom>
        </p:spPr>
      </p:pic>
      <p:pic>
        <p:nvPicPr>
          <p:cNvPr id="11" name="Picture 10" descr="WhatsApp Image 2023-03-15 at 08.14.14 (1)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7" y="5072074"/>
            <a:ext cx="3093855" cy="1428760"/>
          </a:xfrm>
          <a:prstGeom prst="rect">
            <a:avLst/>
          </a:prstGeom>
        </p:spPr>
      </p:pic>
      <p:pic>
        <p:nvPicPr>
          <p:cNvPr id="12" name="Picture 11" descr="WhatsApp Image 2023-03-15 at 08.14.13 (1)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8860" y="5072074"/>
            <a:ext cx="3143272" cy="14515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020" y="285728"/>
            <a:ext cx="91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SAMLING 02,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Patimura</a:t>
            </a:r>
            <a:r>
              <a:rPr lang="en-US" dirty="0" smtClean="0"/>
              <a:t>, </a:t>
            </a:r>
            <a:r>
              <a:rPr lang="en-US" dirty="0" err="1" smtClean="0"/>
              <a:t>Kel</a:t>
            </a:r>
            <a:r>
              <a:rPr lang="en-US" dirty="0" smtClean="0"/>
              <a:t>. Lai </a:t>
            </a:r>
            <a:r>
              <a:rPr lang="en-US" dirty="0" err="1" smtClean="0"/>
              <a:t>Lai</a:t>
            </a:r>
            <a:r>
              <a:rPr lang="en-US" dirty="0" smtClean="0"/>
              <a:t> </a:t>
            </a:r>
            <a:r>
              <a:rPr lang="en-US" dirty="0" err="1" smtClean="0"/>
              <a:t>Bisi</a:t>
            </a:r>
            <a:r>
              <a:rPr lang="en-US" dirty="0" smtClean="0"/>
              <a:t> </a:t>
            </a:r>
            <a:r>
              <a:rPr lang="en-US" dirty="0" err="1" smtClean="0"/>
              <a:t>Kopan</a:t>
            </a:r>
            <a:r>
              <a:rPr lang="en-US" dirty="0" smtClean="0"/>
              <a:t>, </a:t>
            </a:r>
            <a:r>
              <a:rPr lang="en-US" dirty="0" err="1" smtClean="0"/>
              <a:t>Kec</a:t>
            </a:r>
            <a:r>
              <a:rPr lang="en-US" dirty="0" smtClean="0"/>
              <a:t>. Kota Lama </a:t>
            </a:r>
            <a:r>
              <a:rPr lang="en-US" dirty="0" err="1" smtClean="0"/>
              <a:t>Depan</a:t>
            </a:r>
            <a:r>
              <a:rPr lang="en-US" dirty="0" smtClean="0"/>
              <a:t> Kantor </a:t>
            </a:r>
            <a:r>
              <a:rPr lang="en-US" dirty="0" err="1" smtClean="0"/>
              <a:t>Bupati</a:t>
            </a:r>
            <a:r>
              <a:rPr lang="en-US" dirty="0" smtClean="0"/>
              <a:t> Lama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138" y="571480"/>
            <a:ext cx="3241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Pukul</a:t>
            </a:r>
            <a:r>
              <a:rPr lang="en-US" dirty="0" smtClean="0"/>
              <a:t> 08.00 WITA – 12.00 WITA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285728"/>
            <a:ext cx="5407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SAMLING 03, JL Piet A </a:t>
            </a:r>
            <a:r>
              <a:rPr lang="en-US" sz="2400" dirty="0" err="1" smtClean="0"/>
              <a:t>Tallo</a:t>
            </a:r>
            <a:r>
              <a:rPr lang="en-US" sz="2400" dirty="0" smtClean="0"/>
              <a:t>, </a:t>
            </a:r>
            <a:r>
              <a:rPr lang="en-US" sz="2400" dirty="0" err="1" smtClean="0"/>
              <a:t>Bundaran</a:t>
            </a:r>
            <a:r>
              <a:rPr lang="en-US" sz="2400" dirty="0" smtClean="0"/>
              <a:t> PU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642918"/>
            <a:ext cx="4261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Pukul</a:t>
            </a:r>
            <a:r>
              <a:rPr lang="en-US" sz="2400" dirty="0" smtClean="0"/>
              <a:t> 08.00 WITA – 12.00 WITA</a:t>
            </a:r>
            <a:endParaRPr lang="en-US" sz="2400" dirty="0"/>
          </a:p>
        </p:txBody>
      </p:sp>
      <p:pic>
        <p:nvPicPr>
          <p:cNvPr id="7" name="Picture 6" descr="WhatsApp Image 2023-03-15 at 09.32.28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643050"/>
            <a:ext cx="1982405" cy="2643206"/>
          </a:xfrm>
          <a:prstGeom prst="rect">
            <a:avLst/>
          </a:prstGeom>
        </p:spPr>
      </p:pic>
      <p:pic>
        <p:nvPicPr>
          <p:cNvPr id="9" name="Picture 8" descr="WhatsApp Image 2023-03-15 at 09.46.33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6578" y="1785927"/>
            <a:ext cx="1857388" cy="2476516"/>
          </a:xfrm>
          <a:prstGeom prst="rect">
            <a:avLst/>
          </a:prstGeom>
        </p:spPr>
      </p:pic>
      <p:pic>
        <p:nvPicPr>
          <p:cNvPr id="10" name="Picture 9" descr="WhatsApp Image 2023-03-15 at 09.46.34 (1)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643050"/>
            <a:ext cx="1982405" cy="2643206"/>
          </a:xfrm>
          <a:prstGeom prst="rect">
            <a:avLst/>
          </a:prstGeom>
        </p:spPr>
      </p:pic>
      <p:pic>
        <p:nvPicPr>
          <p:cNvPr id="11" name="Picture 10" descr="WhatsApp Image 2023-03-15 at 09.46.34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8860" y="1643050"/>
            <a:ext cx="2000264" cy="266701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D4AE05D-05FA-489B-B5E6-A0F14A56B63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125</TotalTime>
  <Words>739</Words>
  <Application>Microsoft Office PowerPoint</Application>
  <PresentationFormat>On-screen Show (4:3)</PresentationFormat>
  <Paragraphs>206</Paragraphs>
  <Slides>22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Median</vt:lpstr>
      <vt:lpstr>RAKOR TIM PEMBINA SAMSAT TINGKAT PROVINSI NTT</vt:lpstr>
      <vt:lpstr>DASAR</vt:lpstr>
      <vt:lpstr>STANDAR PELAYANAN PUBLIK PADA SAMSAT</vt:lpstr>
      <vt:lpstr>STANDAR PELAYANAN PUBLIK PADA SAMSAT</vt:lpstr>
      <vt:lpstr>STANDAR PELAYANAN PUBLIK PADA SAMSAT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UPAYA  PENCEGAHAN TNKB  KHUSUS/RAHASIA PALSU/ILEGAL</vt:lpstr>
      <vt:lpstr>Slide 16</vt:lpstr>
      <vt:lpstr>KOMPONEN NRKB PILIHAN</vt:lpstr>
      <vt:lpstr>Slide 18</vt:lpstr>
      <vt:lpstr>DATA KENDARAAN LUAR YANG BERADA DI WILAYAH NTT BERDASARKAN SKTL</vt:lpstr>
      <vt:lpstr>LAPORAN DATA SURAT KENDARAAN TANDA LAPOR KENDARAAN LUAR BERDASARKAN JENIS KENDARAAN DITLANTAS POLDA NTT DAN POLRES JAJARAN  TAHUN 2022 </vt:lpstr>
      <vt:lpstr>SARAN</vt:lpstr>
      <vt:lpstr>SEKIAN DAN TERIMAKASIH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6</cp:revision>
  <dcterms:created xsi:type="dcterms:W3CDTF">2023-03-15T01:42:13Z</dcterms:created>
  <dcterms:modified xsi:type="dcterms:W3CDTF">2023-03-16T06:12:37Z</dcterms:modified>
</cp:coreProperties>
</file>